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9" r:id="rId3"/>
    <p:sldId id="665" r:id="rId4"/>
    <p:sldId id="664" r:id="rId5"/>
    <p:sldId id="663" r:id="rId6"/>
    <p:sldId id="662" r:id="rId7"/>
    <p:sldId id="620" r:id="rId8"/>
    <p:sldId id="666" r:id="rId9"/>
    <p:sldId id="667" r:id="rId10"/>
    <p:sldId id="668" r:id="rId11"/>
    <p:sldId id="669" r:id="rId12"/>
    <p:sldId id="670" r:id="rId13"/>
    <p:sldId id="671" r:id="rId14"/>
    <p:sldId id="680" r:id="rId15"/>
    <p:sldId id="682" r:id="rId16"/>
    <p:sldId id="683" r:id="rId17"/>
    <p:sldId id="684" r:id="rId18"/>
    <p:sldId id="685" r:id="rId19"/>
    <p:sldId id="686" r:id="rId20"/>
    <p:sldId id="687" r:id="rId21"/>
    <p:sldId id="692" r:id="rId22"/>
    <p:sldId id="688" r:id="rId23"/>
    <p:sldId id="672" r:id="rId24"/>
    <p:sldId id="631" r:id="rId25"/>
    <p:sldId id="673" r:id="rId26"/>
    <p:sldId id="674" r:id="rId27"/>
    <p:sldId id="681" r:id="rId28"/>
    <p:sldId id="675" r:id="rId29"/>
    <p:sldId id="676" r:id="rId30"/>
    <p:sldId id="689" r:id="rId31"/>
    <p:sldId id="690" r:id="rId32"/>
    <p:sldId id="691" r:id="rId33"/>
    <p:sldId id="693" r:id="rId34"/>
  </p:sldIdLst>
  <p:sldSz cx="10160000" cy="5715000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alibri Light" panose="020F0302020204030204" pitchFamily="34" charset="0"/>
      <p:regular r:id="rId41"/>
      <p:italic r:id="rId42"/>
    </p:embeddedFont>
    <p:embeddedFont>
      <p:font typeface="DejaVu Sans" panose="020B0603030804020204" pitchFamily="34" charset="0"/>
      <p:regular r:id="rId43"/>
      <p:bold r:id="rId44"/>
      <p:italic r:id="rId45"/>
      <p:boldItalic r:id="rId46"/>
    </p:embeddedFont>
    <p:embeddedFont>
      <p:font typeface="Inconsolata" panose="020B0609030003000000" pitchFamily="49" charset="0"/>
      <p:regular r:id="rId47"/>
    </p:embeddedFont>
    <p:embeddedFont>
      <p:font typeface="Lato" panose="020F0502020204030203" pitchFamily="34" charset="0"/>
      <p:regular r:id="rId48"/>
      <p:bold r:id="rId49"/>
      <p:italic r:id="rId50"/>
      <p:boldItalic r:id="rId51"/>
    </p:embeddedFont>
    <p:embeddedFont>
      <p:font typeface="Lato Black" panose="020F0502020204030203" pitchFamily="34" charset="0"/>
      <p:bold r:id="rId52"/>
      <p:boldItalic r:id="rId53"/>
    </p:embeddedFont>
    <p:embeddedFont>
      <p:font typeface="Lato Hairline" panose="020F0502020204030203" pitchFamily="34" charset="0"/>
      <p:regular r:id="rId54"/>
      <p:italic r:id="rId55"/>
    </p:embeddedFont>
    <p:embeddedFont>
      <p:font typeface="Lato Heavy" panose="020F0502020204030203" pitchFamily="34" charset="0"/>
      <p:bold r:id="rId56"/>
      <p:boldItalic r:id="rId57"/>
    </p:embeddedFont>
    <p:embeddedFont>
      <p:font typeface="Lato Light" panose="020F0502020204030203" pitchFamily="34" charset="0"/>
      <p:regular r:id="rId58"/>
      <p:italic r:id="rId59"/>
    </p:embeddedFont>
    <p:embeddedFont>
      <p:font typeface="Lato Semibold" panose="020F0502020204030203" pitchFamily="34" charset="0"/>
      <p:bold r:id="rId60"/>
      <p:boldItalic r:id="rId61"/>
    </p:embeddedFont>
    <p:embeddedFont>
      <p:font typeface="Marcellus SC" panose="020E0602050203020307" pitchFamily="34" charset="0"/>
      <p:regular r:id="rId62"/>
    </p:embeddedFont>
    <p:embeddedFont>
      <p:font typeface="Segoe UI" panose="020B0502040204020203" pitchFamily="34" charset="0"/>
      <p:regular r:id="rId63"/>
      <p:bold r:id="rId64"/>
      <p:italic r:id="rId65"/>
      <p:boldItalic r:id="rId6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986F10-A11B-4F85-9CEF-6E3EA8151F82}">
          <p14:sldIdLst>
            <p14:sldId id="256"/>
          </p14:sldIdLst>
        </p14:section>
        <p14:section name="Going with the Flow" id="{262D39B8-1B04-47B5-B397-CFF80E4C15F7}">
          <p14:sldIdLst>
            <p14:sldId id="259"/>
            <p14:sldId id="665"/>
            <p14:sldId id="664"/>
            <p14:sldId id="663"/>
            <p14:sldId id="662"/>
            <p14:sldId id="620"/>
            <p14:sldId id="666"/>
            <p14:sldId id="667"/>
            <p14:sldId id="668"/>
            <p14:sldId id="669"/>
            <p14:sldId id="670"/>
            <p14:sldId id="671"/>
            <p14:sldId id="680"/>
            <p14:sldId id="682"/>
            <p14:sldId id="683"/>
            <p14:sldId id="684"/>
            <p14:sldId id="685"/>
            <p14:sldId id="686"/>
            <p14:sldId id="687"/>
            <p14:sldId id="692"/>
            <p14:sldId id="688"/>
            <p14:sldId id="672"/>
            <p14:sldId id="631"/>
            <p14:sldId id="673"/>
            <p14:sldId id="674"/>
            <p14:sldId id="681"/>
            <p14:sldId id="675"/>
            <p14:sldId id="676"/>
            <p14:sldId id="689"/>
            <p14:sldId id="690"/>
            <p14:sldId id="691"/>
            <p14:sldId id="69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A35"/>
    <a:srgbClr val="C288BE"/>
    <a:srgbClr val="15202B"/>
    <a:srgbClr val="D8BEEC"/>
    <a:srgbClr val="FFFFFF"/>
    <a:srgbClr val="0B2144"/>
    <a:srgbClr val="4C6FA3"/>
    <a:srgbClr val="AB5DA5"/>
    <a:srgbClr val="2F528F"/>
    <a:srgbClr val="0C23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2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75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63" Type="http://schemas.openxmlformats.org/officeDocument/2006/relationships/font" Target="fonts/font27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font" Target="fonts/font22.fntdata"/><Relationship Id="rId66" Type="http://schemas.openxmlformats.org/officeDocument/2006/relationships/font" Target="fonts/font3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49" Type="http://schemas.openxmlformats.org/officeDocument/2006/relationships/font" Target="fonts/font13.fntdata"/><Relationship Id="rId57" Type="http://schemas.openxmlformats.org/officeDocument/2006/relationships/font" Target="fonts/font21.fntdata"/><Relationship Id="rId61" Type="http://schemas.openxmlformats.org/officeDocument/2006/relationships/font" Target="fonts/font2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60" Type="http://schemas.openxmlformats.org/officeDocument/2006/relationships/font" Target="fonts/font24.fntdata"/><Relationship Id="rId65" Type="http://schemas.openxmlformats.org/officeDocument/2006/relationships/font" Target="fonts/font2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font" Target="fonts/font20.fntdata"/><Relationship Id="rId64" Type="http://schemas.openxmlformats.org/officeDocument/2006/relationships/font" Target="fonts/font28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font" Target="fonts/font23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62" Type="http://schemas.openxmlformats.org/officeDocument/2006/relationships/font" Target="fonts/font26.fntdata"/><Relationship Id="rId7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6D8319-84DB-4BD8-9DB9-D06198FF68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18BA3B-07BC-4FDE-80DC-92503A0C03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6A57B-C57A-438B-9F35-E24497FE13F9}" type="datetimeFigureOut">
              <a:rPr lang="en-US" smtClean="0"/>
              <a:t>3/23/2020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B1840-8A61-412D-9C85-931EF38657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B79E3-F1E7-4113-BBD8-A79095F930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F3979-197C-41F9-90EE-8F60C0F2E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8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3/23/2020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0000" y="935302"/>
            <a:ext cx="7620000" cy="1989667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0000" y="3001698"/>
            <a:ext cx="7620000" cy="1379802"/>
          </a:xfrm>
        </p:spPr>
        <p:txBody>
          <a:bodyPr/>
          <a:lstStyle>
            <a:lvl1pPr marL="0" indent="0" algn="ctr">
              <a:buNone/>
              <a:defRPr sz="2000"/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58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036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8383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3"/>
            <a:ext cx="3429000" cy="304271"/>
          </a:xfrm>
          <a:prstGeom prst="rect">
            <a:avLst/>
          </a:prstGeom>
        </p:spPr>
        <p:txBody>
          <a:bodyPr vert="horz" lIns="101600" tIns="50800" rIns="101600" bIns="5080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/>
              <a:t>CS/COE 0449 – Spring 2019/2020</a:t>
            </a:r>
            <a:endParaRPr lang="en-US" sz="1000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169D404-C6B3-441F-AFE8-5D94549B5A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4" y="0"/>
            <a:ext cx="10158809" cy="5715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20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4"/>
            <a:ext cx="684742" cy="304271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03526CAC-E061-4AFA-AE9F-A63FCCA421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4" y="0"/>
            <a:ext cx="10158809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025" y="20022"/>
            <a:ext cx="9852378" cy="56753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" y="5526447"/>
            <a:ext cx="2188478" cy="183243"/>
          </a:xfrm>
        </p:spPr>
        <p:txBody>
          <a:bodyPr/>
          <a:lstStyle>
            <a:lvl1pPr>
              <a:defRPr sz="800">
                <a:solidFill>
                  <a:schemeClr val="bg1">
                    <a:lumMod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US" dirty="0"/>
              <a:t>CS/COE 0449 – Spring 2019/2020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D0532B0-ED33-4392-AA3E-49B61C6FA60B}"/>
              </a:ext>
            </a:extLst>
          </p:cNvPr>
          <p:cNvSpPr txBox="1">
            <a:spLocks/>
          </p:cNvSpPr>
          <p:nvPr userDrawn="1"/>
        </p:nvSpPr>
        <p:spPr>
          <a:xfrm>
            <a:off x="9297510" y="5330329"/>
            <a:ext cx="684593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4AAD609-F83C-4414-814B-B5A2DF99692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5942094-B8A8-4319-99EC-7BC7D2447B79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869076"/>
            <a:ext cx="9584514" cy="4330323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7898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65FBA2B6-2108-4CE2-884A-CB9AC9F702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4" y="0"/>
            <a:ext cx="10158809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1424783"/>
            <a:ext cx="8763000" cy="1825676"/>
          </a:xfrm>
        </p:spPr>
        <p:txBody>
          <a:bodyPr anchor="b"/>
          <a:lstStyle>
            <a:lvl1pPr algn="ctr">
              <a:defRPr sz="5000">
                <a:solidFill>
                  <a:srgbClr val="222A35"/>
                </a:solidFill>
                <a:latin typeface="Marcellus SC" panose="020E0602050203020307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310528"/>
            <a:ext cx="8763000" cy="1764181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97510" y="5330329"/>
            <a:ext cx="684593" cy="304271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F92BAB7-4A0A-4D6E-AB21-F64BD7444CE2}"/>
              </a:ext>
            </a:extLst>
          </p:cNvPr>
          <p:cNvSpPr txBox="1">
            <a:spLocks/>
          </p:cNvSpPr>
          <p:nvPr userDrawn="1"/>
        </p:nvSpPr>
        <p:spPr>
          <a:xfrm>
            <a:off x="742" y="5526447"/>
            <a:ext cx="2188478" cy="1832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bg1">
                    <a:lumMod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CS/COE 0449 – Spring 2019/2020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98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C2033CD-926E-4C0A-B2A1-92389F819EAD}"/>
              </a:ext>
            </a:extLst>
          </p:cNvPr>
          <p:cNvSpPr txBox="1">
            <a:spLocks/>
          </p:cNvSpPr>
          <p:nvPr userDrawn="1"/>
        </p:nvSpPr>
        <p:spPr>
          <a:xfrm>
            <a:off x="9297510" y="5330329"/>
            <a:ext cx="684593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4AAD609-F83C-4414-814B-B5A2DF99692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927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88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2A163D6-8A94-4524-A7FC-E29B95723B9B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101600" tIns="50800" rIns="101600" bIns="5080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/>
              <a:t>CS/COE 0449 – Spring 2019/2020</a:t>
            </a:r>
            <a:endParaRPr lang="en-US" sz="10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4CA66D0-779B-490F-966D-80098CCF5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4" y="0"/>
            <a:ext cx="10158809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64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29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0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091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8500" y="304271"/>
            <a:ext cx="87630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8500" y="1521354"/>
            <a:ext cx="87630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769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66" r:id="rId12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3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1E3B604D-56BA-46EE-95F5-E8CD4F248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0" y="-310445"/>
            <a:ext cx="10158803" cy="63499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29" y="1886617"/>
            <a:ext cx="7141879" cy="747314"/>
          </a:xfrm>
        </p:spPr>
        <p:txBody>
          <a:bodyPr anchor="ctr">
            <a:normAutofit fontScale="90000"/>
          </a:bodyPr>
          <a:lstStyle/>
          <a:p>
            <a:r>
              <a:rPr lang="en-US" sz="5444" b="1" dirty="0">
                <a:solidFill>
                  <a:schemeClr val="bg1"/>
                </a:solidFill>
                <a:latin typeface="Marcellus SC" panose="020E0602050203020307" pitchFamily="34" charset="0"/>
              </a:rPr>
              <a:t>How Programs</a:t>
            </a:r>
            <a:endParaRPr lang="en-US" sz="4889" b="1" dirty="0">
              <a:solidFill>
                <a:schemeClr val="bg1"/>
              </a:solidFill>
              <a:latin typeface="Marcellus SC" panose="020E0602050203020307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5D3280-7F18-412B-A5EC-EDD826CEEA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0966" y="5362267"/>
            <a:ext cx="3344333" cy="258678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Spring 2019/2020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D2D051-0D31-4F34-9BC6-C316DE939E90}"/>
              </a:ext>
            </a:extLst>
          </p:cNvPr>
          <p:cNvSpPr txBox="1"/>
          <p:nvPr/>
        </p:nvSpPr>
        <p:spPr>
          <a:xfrm>
            <a:off x="7086783" y="3760250"/>
            <a:ext cx="27863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wilkie</a:t>
            </a:r>
          </a:p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(with content borrowed from Vinicius Petrucci</a:t>
            </a:r>
            <a:b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Jarrett Billingsley)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320134-B7EB-4F92-B7B8-01035C88D329}"/>
              </a:ext>
            </a:extLst>
          </p:cNvPr>
          <p:cNvSpPr txBox="1"/>
          <p:nvPr/>
        </p:nvSpPr>
        <p:spPr>
          <a:xfrm>
            <a:off x="7464999" y="2008493"/>
            <a:ext cx="220445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CS/COE 0449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Systems Software</a:t>
            </a:r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0339BB2-67E1-49D6-BCE0-83D58A439833}"/>
              </a:ext>
            </a:extLst>
          </p:cNvPr>
          <p:cNvSpPr txBox="1">
            <a:spLocks/>
          </p:cNvSpPr>
          <p:nvPr/>
        </p:nvSpPr>
        <p:spPr>
          <a:xfrm>
            <a:off x="59605" y="2700021"/>
            <a:ext cx="7141879" cy="747314"/>
          </a:xfrm>
          <a:prstGeom prst="rect">
            <a:avLst/>
          </a:prstGeom>
        </p:spPr>
        <p:txBody>
          <a:bodyPr vert="horz" lIns="101600" tIns="50800" rIns="101600" bIns="50800" rtlCol="0" anchor="ctr">
            <a:normAutofit fontScale="975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89" b="1" dirty="0">
                <a:solidFill>
                  <a:schemeClr val="bg1"/>
                </a:solidFill>
                <a:latin typeface="Marcellus SC" panose="020E0602050203020307" pitchFamily="34" charset="0"/>
              </a:rPr>
              <a:t>Are Managed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3DC9A2-907A-40B2-AE7B-0ABCE81E9716}"/>
              </a:ext>
            </a:extLst>
          </p:cNvPr>
          <p:cNvSpPr/>
          <p:nvPr/>
        </p:nvSpPr>
        <p:spPr>
          <a:xfrm>
            <a:off x="8240062" y="290513"/>
            <a:ext cx="1001059" cy="1001059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11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C2DA3-0F2C-4D24-BDF5-3E46DD8BD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Naïve Campbell was great in The Craft (1996)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070DE3-8C5D-4613-B74A-A510C7033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BDC0B-9886-4D17-BE17-1104FE620289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824444"/>
            <a:ext cx="9584514" cy="1430623"/>
          </a:xfrm>
        </p:spPr>
        <p:txBody>
          <a:bodyPr>
            <a:normAutofit/>
          </a:bodyPr>
          <a:lstStyle/>
          <a:p>
            <a:r>
              <a:rPr lang="en-US" dirty="0"/>
              <a:t>One way is to run processes sequentially (the naïve solution)</a:t>
            </a:r>
          </a:p>
          <a:p>
            <a:pPr lvl="1"/>
            <a:r>
              <a:rPr lang="en-US" dirty="0"/>
              <a:t>When one process ends… run the next.</a:t>
            </a:r>
          </a:p>
          <a:p>
            <a:pPr lvl="1"/>
            <a:r>
              <a:rPr lang="en-US" dirty="0"/>
              <a:t>Yet that’s not very </a:t>
            </a:r>
            <a:r>
              <a:rPr lang="en-US" i="1" dirty="0"/>
              <a:t>flexible</a:t>
            </a:r>
            <a:r>
              <a:rPr lang="en-US" dirty="0"/>
              <a:t>. (Stop your music player to open a PDF)</a:t>
            </a:r>
          </a:p>
          <a:p>
            <a:pPr lvl="2"/>
            <a:r>
              <a:rPr lang="en-US" dirty="0"/>
              <a:t>Humans are in the mix! We need computers to be useful to us.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B3CC6D-6CA1-46D1-A9C9-7DF1532E1323}"/>
              </a:ext>
            </a:extLst>
          </p:cNvPr>
          <p:cNvCxnSpPr>
            <a:cxnSpLocks/>
          </p:cNvCxnSpPr>
          <p:nvPr/>
        </p:nvCxnSpPr>
        <p:spPr>
          <a:xfrm>
            <a:off x="2307143" y="4120287"/>
            <a:ext cx="1817371" cy="57499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F6525FE8-5441-4DE7-8620-DAC026F030EE}"/>
              </a:ext>
            </a:extLst>
          </p:cNvPr>
          <p:cNvGrpSpPr/>
          <p:nvPr/>
        </p:nvGrpSpPr>
        <p:grpSpPr>
          <a:xfrm>
            <a:off x="4246282" y="4194003"/>
            <a:ext cx="1667436" cy="1202753"/>
            <a:chOff x="548683" y="4266697"/>
            <a:chExt cx="1500692" cy="108247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BB7B3C8-05B4-4070-A2A6-F25DABD88C20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3BCF0BB4-8580-4B3B-9CAE-A84E02BD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3723" y="4266697"/>
              <a:ext cx="1082478" cy="1082478"/>
            </a:xfrm>
            <a:prstGeom prst="rect">
              <a:avLst/>
            </a:prstGeom>
          </p:spPr>
        </p:pic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B43590C-8BF6-4633-8112-D39AF9C734B8}"/>
              </a:ext>
            </a:extLst>
          </p:cNvPr>
          <p:cNvCxnSpPr>
            <a:cxnSpLocks/>
          </p:cNvCxnSpPr>
          <p:nvPr/>
        </p:nvCxnSpPr>
        <p:spPr>
          <a:xfrm>
            <a:off x="4707816" y="3982416"/>
            <a:ext cx="233978" cy="21158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6F69101-81A6-4D51-AA22-1F4B43A00BB9}"/>
              </a:ext>
            </a:extLst>
          </p:cNvPr>
          <p:cNvCxnSpPr>
            <a:cxnSpLocks/>
          </p:cNvCxnSpPr>
          <p:nvPr/>
        </p:nvCxnSpPr>
        <p:spPr>
          <a:xfrm flipH="1">
            <a:off x="5191312" y="4012229"/>
            <a:ext cx="223194" cy="18177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5DA235C-7D67-4601-935B-6B873AD95500}"/>
              </a:ext>
            </a:extLst>
          </p:cNvPr>
          <p:cNvCxnSpPr>
            <a:cxnSpLocks/>
          </p:cNvCxnSpPr>
          <p:nvPr/>
        </p:nvCxnSpPr>
        <p:spPr>
          <a:xfrm flipH="1">
            <a:off x="6042216" y="4106793"/>
            <a:ext cx="1788381" cy="60865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Left Brace 47">
            <a:extLst>
              <a:ext uri="{FF2B5EF4-FFF2-40B4-BE49-F238E27FC236}">
                <a16:creationId xmlns:a16="http://schemas.microsoft.com/office/drawing/2014/main" id="{CA2974DB-D976-483E-96D8-558A1E89C6EF}"/>
              </a:ext>
            </a:extLst>
          </p:cNvPr>
          <p:cNvSpPr/>
          <p:nvPr/>
        </p:nvSpPr>
        <p:spPr>
          <a:xfrm rot="16200000">
            <a:off x="1388072" y="3638852"/>
            <a:ext cx="198467" cy="1624321"/>
          </a:xfrm>
          <a:prstGeom prst="leftBrace">
            <a:avLst>
              <a:gd name="adj1" fmla="val 113730"/>
              <a:gd name="adj2" fmla="val 50000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373B99D-B403-42BB-ABBF-D84232EBF424}"/>
              </a:ext>
            </a:extLst>
          </p:cNvPr>
          <p:cNvSpPr txBox="1"/>
          <p:nvPr/>
        </p:nvSpPr>
        <p:spPr>
          <a:xfrm>
            <a:off x="682626" y="4689454"/>
            <a:ext cx="159859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Memory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DF66460-A66A-4611-BBC8-C8D4B47BBEA4}"/>
              </a:ext>
            </a:extLst>
          </p:cNvPr>
          <p:cNvSpPr txBox="1"/>
          <p:nvPr/>
        </p:nvSpPr>
        <p:spPr>
          <a:xfrm>
            <a:off x="5326747" y="4957644"/>
            <a:ext cx="64449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</a:t>
            </a:r>
          </a:p>
        </p:txBody>
      </p:sp>
      <p:sp>
        <p:nvSpPr>
          <p:cNvPr id="51" name="Rectangle 2" descr="Wide upward diagonal">
            <a:extLst>
              <a:ext uri="{FF2B5EF4-FFF2-40B4-BE49-F238E27FC236}">
                <a16:creationId xmlns:a16="http://schemas.microsoft.com/office/drawing/2014/main" id="{B8C09C78-DC3D-4E66-A2C6-540F94F86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2506351"/>
            <a:ext cx="1667436" cy="1609389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B77FD03-CC45-4303-BADC-02C6027FCADE}"/>
              </a:ext>
            </a:extLst>
          </p:cNvPr>
          <p:cNvSpPr/>
          <p:nvPr/>
        </p:nvSpPr>
        <p:spPr>
          <a:xfrm>
            <a:off x="655530" y="3008693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B113F4B-378B-458F-962C-468574D5025E}"/>
              </a:ext>
            </a:extLst>
          </p:cNvPr>
          <p:cNvSpPr/>
          <p:nvPr/>
        </p:nvSpPr>
        <p:spPr>
          <a:xfrm>
            <a:off x="654448" y="2491106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4" name="Rectangle 6">
            <a:extLst>
              <a:ext uri="{FF2B5EF4-FFF2-40B4-BE49-F238E27FC236}">
                <a16:creationId xmlns:a16="http://schemas.microsoft.com/office/drawing/2014/main" id="{F246455F-7205-442B-8714-15E01B58E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3746499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Rectangle 7">
            <a:extLst>
              <a:ext uri="{FF2B5EF4-FFF2-40B4-BE49-F238E27FC236}">
                <a16:creationId xmlns:a16="http://schemas.microsoft.com/office/drawing/2014/main" id="{6C57E3D4-26F5-4312-96D0-164B358AFF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989" y="3378952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Text Box 10">
            <a:extLst>
              <a:ext uri="{FF2B5EF4-FFF2-40B4-BE49-F238E27FC236}">
                <a16:creationId xmlns:a16="http://schemas.microsoft.com/office/drawing/2014/main" id="{41529F4E-5D95-4A84-A4FA-FF1A34A9D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44" y="3691634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57" name="Text Box 11">
            <a:extLst>
              <a:ext uri="{FF2B5EF4-FFF2-40B4-BE49-F238E27FC236}">
                <a16:creationId xmlns:a16="http://schemas.microsoft.com/office/drawing/2014/main" id="{D85DF005-69F0-416A-B23A-9DB53A1815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534" y="3346695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58" name="Text Box 12">
            <a:extLst>
              <a:ext uri="{FF2B5EF4-FFF2-40B4-BE49-F238E27FC236}">
                <a16:creationId xmlns:a16="http://schemas.microsoft.com/office/drawing/2014/main" id="{76887D58-778F-41A7-BED8-3A18AC1DE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16" y="2981614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9" name="Text Box 13">
            <a:extLst>
              <a:ext uri="{FF2B5EF4-FFF2-40B4-BE49-F238E27FC236}">
                <a16:creationId xmlns:a16="http://schemas.microsoft.com/office/drawing/2014/main" id="{61A92EB1-3F8A-41A7-B6D2-FF8E8CCD2D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429" y="246843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60" name="Rectangle 2" descr="Wide upward diagonal">
            <a:extLst>
              <a:ext uri="{FF2B5EF4-FFF2-40B4-BE49-F238E27FC236}">
                <a16:creationId xmlns:a16="http://schemas.microsoft.com/office/drawing/2014/main" id="{2A1E2808-F854-4830-91F4-B146E575DD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7906" y="2506351"/>
            <a:ext cx="1667436" cy="1609389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CC57938-0337-4DB5-8D13-DB27DA9FA53A}"/>
              </a:ext>
            </a:extLst>
          </p:cNvPr>
          <p:cNvSpPr/>
          <p:nvPr/>
        </p:nvSpPr>
        <p:spPr>
          <a:xfrm>
            <a:off x="3038991" y="3008693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B928C7C-5EFC-4097-BF6F-51B3F5488C52}"/>
              </a:ext>
            </a:extLst>
          </p:cNvPr>
          <p:cNvSpPr/>
          <p:nvPr/>
        </p:nvSpPr>
        <p:spPr>
          <a:xfrm>
            <a:off x="3037909" y="2491106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3" name="Rectangle 6">
            <a:extLst>
              <a:ext uri="{FF2B5EF4-FFF2-40B4-BE49-F238E27FC236}">
                <a16:creationId xmlns:a16="http://schemas.microsoft.com/office/drawing/2014/main" id="{128920B8-3B97-42F5-B01F-970FD0D4B0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7906" y="3746499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4" name="Rectangle 7">
            <a:extLst>
              <a:ext uri="{FF2B5EF4-FFF2-40B4-BE49-F238E27FC236}">
                <a16:creationId xmlns:a16="http://schemas.microsoft.com/office/drawing/2014/main" id="{6826FC97-4569-4D52-BDC0-BF02909096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450" y="3378952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5" name="Text Box 10">
            <a:extLst>
              <a:ext uri="{FF2B5EF4-FFF2-40B4-BE49-F238E27FC236}">
                <a16:creationId xmlns:a16="http://schemas.microsoft.com/office/drawing/2014/main" id="{332B4426-E2F9-42E5-8BF6-E9C252BAA5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3506" y="3691634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66" name="Text Box 11">
            <a:extLst>
              <a:ext uri="{FF2B5EF4-FFF2-40B4-BE49-F238E27FC236}">
                <a16:creationId xmlns:a16="http://schemas.microsoft.com/office/drawing/2014/main" id="{E9C95C64-8DB1-46C8-AF49-F050E4E4F2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8995" y="3346695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67" name="Text Box 12">
            <a:extLst>
              <a:ext uri="{FF2B5EF4-FFF2-40B4-BE49-F238E27FC236}">
                <a16:creationId xmlns:a16="http://schemas.microsoft.com/office/drawing/2014/main" id="{B6074850-08D1-4423-B336-A6CC99CAB2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0977" y="2981614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8" name="Text Box 13">
            <a:extLst>
              <a:ext uri="{FF2B5EF4-FFF2-40B4-BE49-F238E27FC236}">
                <a16:creationId xmlns:a16="http://schemas.microsoft.com/office/drawing/2014/main" id="{EE69883A-3431-4CAB-8157-9E2EBCF534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9893" y="246843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69" name="Rectangle 2" descr="Wide upward diagonal">
            <a:extLst>
              <a:ext uri="{FF2B5EF4-FFF2-40B4-BE49-F238E27FC236}">
                <a16:creationId xmlns:a16="http://schemas.microsoft.com/office/drawing/2014/main" id="{BAB634E0-7BA9-45E7-84BD-CFEA9E1262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8295" y="2506351"/>
            <a:ext cx="1667436" cy="1609389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B2B305D-F107-4661-8306-4EE8E6195B72}"/>
              </a:ext>
            </a:extLst>
          </p:cNvPr>
          <p:cNvSpPr/>
          <p:nvPr/>
        </p:nvSpPr>
        <p:spPr>
          <a:xfrm>
            <a:off x="5429380" y="3008693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B09C1AC-70B3-44D4-9CB6-0C2ED0FEC288}"/>
              </a:ext>
            </a:extLst>
          </p:cNvPr>
          <p:cNvSpPr/>
          <p:nvPr/>
        </p:nvSpPr>
        <p:spPr>
          <a:xfrm>
            <a:off x="5428298" y="2491106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2" name="Rectangle 6">
            <a:extLst>
              <a:ext uri="{FF2B5EF4-FFF2-40B4-BE49-F238E27FC236}">
                <a16:creationId xmlns:a16="http://schemas.microsoft.com/office/drawing/2014/main" id="{347372BF-6AC5-4E34-8687-EA877E8834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8295" y="3746499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3" name="Rectangle 7">
            <a:extLst>
              <a:ext uri="{FF2B5EF4-FFF2-40B4-BE49-F238E27FC236}">
                <a16:creationId xmlns:a16="http://schemas.microsoft.com/office/drawing/2014/main" id="{DD5B0F15-64FE-4720-9CD5-FB79801D5C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8839" y="3378952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4" name="Text Box 10">
            <a:extLst>
              <a:ext uri="{FF2B5EF4-FFF2-40B4-BE49-F238E27FC236}">
                <a16:creationId xmlns:a16="http://schemas.microsoft.com/office/drawing/2014/main" id="{1971E421-603F-4ADF-9380-282AEE448D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3894" y="3691634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75" name="Text Box 11">
            <a:extLst>
              <a:ext uri="{FF2B5EF4-FFF2-40B4-BE49-F238E27FC236}">
                <a16:creationId xmlns:a16="http://schemas.microsoft.com/office/drawing/2014/main" id="{E31C09A2-2088-4948-AB5C-AEA018D5F6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9384" y="3346695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76" name="Text Box 12">
            <a:extLst>
              <a:ext uri="{FF2B5EF4-FFF2-40B4-BE49-F238E27FC236}">
                <a16:creationId xmlns:a16="http://schemas.microsoft.com/office/drawing/2014/main" id="{B1298F50-783E-4D96-B550-7856FF8978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1366" y="2981614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7" name="Text Box 13">
            <a:extLst>
              <a:ext uri="{FF2B5EF4-FFF2-40B4-BE49-F238E27FC236}">
                <a16:creationId xmlns:a16="http://schemas.microsoft.com/office/drawing/2014/main" id="{13C87633-CDE6-4C33-BDCC-033C892079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0279" y="246843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78" name="Rectangle 2" descr="Wide upward diagonal">
            <a:extLst>
              <a:ext uri="{FF2B5EF4-FFF2-40B4-BE49-F238E27FC236}">
                <a16:creationId xmlns:a16="http://schemas.microsoft.com/office/drawing/2014/main" id="{FA3C583E-11DA-40C0-A895-41B779E892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0906" y="2491106"/>
            <a:ext cx="1667436" cy="1624634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C2F4C49-429D-40EB-8E0D-54D0618EEB01}"/>
              </a:ext>
            </a:extLst>
          </p:cNvPr>
          <p:cNvSpPr/>
          <p:nvPr/>
        </p:nvSpPr>
        <p:spPr>
          <a:xfrm>
            <a:off x="7811991" y="3008693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F47E7C2-E01D-4C18-BE8C-E6A7CE313433}"/>
              </a:ext>
            </a:extLst>
          </p:cNvPr>
          <p:cNvSpPr/>
          <p:nvPr/>
        </p:nvSpPr>
        <p:spPr>
          <a:xfrm>
            <a:off x="7810909" y="2491106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1" name="Rectangle 6">
            <a:extLst>
              <a:ext uri="{FF2B5EF4-FFF2-40B4-BE49-F238E27FC236}">
                <a16:creationId xmlns:a16="http://schemas.microsoft.com/office/drawing/2014/main" id="{B3ED8353-D3DB-4436-BB14-5904D61EB9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0906" y="3746499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2" name="Rectangle 7">
            <a:extLst>
              <a:ext uri="{FF2B5EF4-FFF2-40B4-BE49-F238E27FC236}">
                <a16:creationId xmlns:a16="http://schemas.microsoft.com/office/drawing/2014/main" id="{A22E473A-4415-4EA9-BFF4-7BB85ED280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1450" y="3378952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3" name="Text Box 10">
            <a:extLst>
              <a:ext uri="{FF2B5EF4-FFF2-40B4-BE49-F238E27FC236}">
                <a16:creationId xmlns:a16="http://schemas.microsoft.com/office/drawing/2014/main" id="{D29BA48A-A87C-49D0-9267-E6B22FBE31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6506" y="3691634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84" name="Text Box 11">
            <a:extLst>
              <a:ext uri="{FF2B5EF4-FFF2-40B4-BE49-F238E27FC236}">
                <a16:creationId xmlns:a16="http://schemas.microsoft.com/office/drawing/2014/main" id="{3ECE7FE0-A382-4F02-A8B6-D38E829711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1995" y="3346695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85" name="Text Box 12">
            <a:extLst>
              <a:ext uri="{FF2B5EF4-FFF2-40B4-BE49-F238E27FC236}">
                <a16:creationId xmlns:a16="http://schemas.microsoft.com/office/drawing/2014/main" id="{90B77DA2-9C5E-4DDB-91EC-D4F4196DDD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3977" y="2981614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6" name="Text Box 13">
            <a:extLst>
              <a:ext uri="{FF2B5EF4-FFF2-40B4-BE49-F238E27FC236}">
                <a16:creationId xmlns:a16="http://schemas.microsoft.com/office/drawing/2014/main" id="{E1F44B3D-04AD-49C8-BAFD-2A86490EFB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2893" y="246843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</p:spTree>
    <p:extLst>
      <p:ext uri="{BB962C8B-B14F-4D97-AF65-F5344CB8AC3E}">
        <p14:creationId xmlns:p14="http://schemas.microsoft.com/office/powerpoint/2010/main" val="250245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8" grpId="0" animBg="1"/>
      <p:bldP spid="49" grpId="0"/>
      <p:bldP spid="51" grpId="0" animBg="1"/>
      <p:bldP spid="52" grpId="0" animBg="1"/>
      <p:bldP spid="53" grpId="0" animBg="1"/>
      <p:bldP spid="54" grpId="0" animBg="1"/>
      <p:bldP spid="55" grpId="0" animBg="1"/>
      <p:bldP spid="56" grpId="0"/>
      <p:bldP spid="57" grpId="0"/>
      <p:bldP spid="58" grpId="0"/>
      <p:bldP spid="59" grpId="0"/>
      <p:bldP spid="60" grpId="0" animBg="1"/>
      <p:bldP spid="61" grpId="0" animBg="1"/>
      <p:bldP spid="62" grpId="0" animBg="1"/>
      <p:bldP spid="63" grpId="0" animBg="1"/>
      <p:bldP spid="64" grpId="0" animBg="1"/>
      <p:bldP spid="65" grpId="0"/>
      <p:bldP spid="66" grpId="0"/>
      <p:bldP spid="67" grpId="0"/>
      <p:bldP spid="68" grpId="0"/>
      <p:bldP spid="69" grpId="0" animBg="1"/>
      <p:bldP spid="70" grpId="0" animBg="1"/>
      <p:bldP spid="71" grpId="0" animBg="1"/>
      <p:bldP spid="72" grpId="0" animBg="1"/>
      <p:bldP spid="73" grpId="0" animBg="1"/>
      <p:bldP spid="74" grpId="0"/>
      <p:bldP spid="75" grpId="0"/>
      <p:bldP spid="76" grpId="0"/>
      <p:bldP spid="77" grpId="0"/>
      <p:bldP spid="78" grpId="0" animBg="1"/>
      <p:bldP spid="79" grpId="0" animBg="1"/>
      <p:bldP spid="80" grpId="0" animBg="1"/>
      <p:bldP spid="81" grpId="0" animBg="1"/>
      <p:bldP spid="82" grpId="0" animBg="1"/>
      <p:bldP spid="83" grpId="0"/>
      <p:bldP spid="84" grpId="0"/>
      <p:bldP spid="85" grpId="0"/>
      <p:bldP spid="8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DBA88-AC00-4D19-A32A-BF537188B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cruel passage of time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86BBED-4164-447B-9B80-1510C8FBF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F36EA-2575-4239-8DC1-ABEE597DC84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717697"/>
            <a:ext cx="9584514" cy="1329511"/>
          </a:xfrm>
        </p:spPr>
        <p:txBody>
          <a:bodyPr>
            <a:normAutofit/>
          </a:bodyPr>
          <a:lstStyle/>
          <a:p>
            <a:r>
              <a:rPr lang="en-US" dirty="0"/>
              <a:t>To multiplex the CPU, we quickly switch from process to process.</a:t>
            </a:r>
          </a:p>
          <a:p>
            <a:r>
              <a:rPr lang="en-US" dirty="0"/>
              <a:t>The OS retains/restores the state (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context</a:t>
            </a:r>
            <a:r>
              <a:rPr lang="en-US" dirty="0"/>
              <a:t>) of the process.</a:t>
            </a:r>
          </a:p>
          <a:p>
            <a:pPr lvl="1"/>
            <a:r>
              <a:rPr lang="en-US" dirty="0"/>
              <a:t>The OS must store this as a form of process metadata in memory.</a:t>
            </a:r>
          </a:p>
          <a:p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16437D-BF31-44BA-BAD9-E160A9629A63}"/>
              </a:ext>
            </a:extLst>
          </p:cNvPr>
          <p:cNvCxnSpPr>
            <a:cxnSpLocks/>
          </p:cNvCxnSpPr>
          <p:nvPr/>
        </p:nvCxnSpPr>
        <p:spPr>
          <a:xfrm>
            <a:off x="2313867" y="4324223"/>
            <a:ext cx="1817371" cy="57499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6">
            <a:extLst>
              <a:ext uri="{FF2B5EF4-FFF2-40B4-BE49-F238E27FC236}">
                <a16:creationId xmlns:a16="http://schemas.microsoft.com/office/drawing/2014/main" id="{7EE948F1-FCBA-417A-9F4B-6378869811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3" y="336799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47A9F1A-DD7D-4DCB-9F7A-6753765EFF46}"/>
              </a:ext>
            </a:extLst>
          </p:cNvPr>
          <p:cNvGrpSpPr/>
          <p:nvPr/>
        </p:nvGrpSpPr>
        <p:grpSpPr>
          <a:xfrm>
            <a:off x="4246282" y="4391215"/>
            <a:ext cx="1667436" cy="1202753"/>
            <a:chOff x="548683" y="4266697"/>
            <a:chExt cx="1500692" cy="108247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6115CD9-A406-4A74-AF43-EB8A76165684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1D22147C-4124-45B6-9798-06913D115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3723" y="4266697"/>
              <a:ext cx="1082478" cy="1082478"/>
            </a:xfrm>
            <a:prstGeom prst="rect">
              <a:avLst/>
            </a:prstGeom>
          </p:spPr>
        </p:pic>
      </p:grpSp>
      <p:sp>
        <p:nvSpPr>
          <p:cNvPr id="10" name="Rectangle 2" descr="Wide upward diagonal">
            <a:extLst>
              <a:ext uri="{FF2B5EF4-FFF2-40B4-BE49-F238E27FC236}">
                <a16:creationId xmlns:a16="http://schemas.microsoft.com/office/drawing/2014/main" id="{B8BF4A7C-141E-4948-BE0B-6C4638050A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202490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66D0CD-20C6-4DA2-A864-08754A51241C}"/>
              </a:ext>
            </a:extLst>
          </p:cNvPr>
          <p:cNvSpPr/>
          <p:nvPr/>
        </p:nvSpPr>
        <p:spPr>
          <a:xfrm>
            <a:off x="655530" y="246324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A3D651-2E70-45F4-BBBB-77FB6B3E224B}"/>
              </a:ext>
            </a:extLst>
          </p:cNvPr>
          <p:cNvSpPr/>
          <p:nvPr/>
        </p:nvSpPr>
        <p:spPr>
          <a:xfrm>
            <a:off x="654448" y="200700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EFFF39E-6C80-4975-B8C9-898C58D0F6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298196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2D5CF969-48E8-48A1-9A23-19338E6C13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989" y="272250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Text Box 10">
            <a:extLst>
              <a:ext uri="{FF2B5EF4-FFF2-40B4-BE49-F238E27FC236}">
                <a16:creationId xmlns:a16="http://schemas.microsoft.com/office/drawing/2014/main" id="{94C3CC46-3B2B-4B4B-BDF9-55BD5959D8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44" y="293859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16" name="Text Box 11">
            <a:extLst>
              <a:ext uri="{FF2B5EF4-FFF2-40B4-BE49-F238E27FC236}">
                <a16:creationId xmlns:a16="http://schemas.microsoft.com/office/drawing/2014/main" id="{3A1AE5AC-81A9-4DA2-AAEA-DF74449A20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534" y="267434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B154B9C9-A2C1-4661-A477-28B2ECBA8B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16" y="241683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Text Box 13">
            <a:extLst>
              <a:ext uri="{FF2B5EF4-FFF2-40B4-BE49-F238E27FC236}">
                <a16:creationId xmlns:a16="http://schemas.microsoft.com/office/drawing/2014/main" id="{407167F0-707D-4EEF-A55F-E4CD35A642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429" y="198433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605D4ED-3E20-4A7E-929F-B1BA06CAF678}"/>
              </a:ext>
            </a:extLst>
          </p:cNvPr>
          <p:cNvCxnSpPr>
            <a:cxnSpLocks/>
          </p:cNvCxnSpPr>
          <p:nvPr/>
        </p:nvCxnSpPr>
        <p:spPr>
          <a:xfrm>
            <a:off x="4707816" y="4105666"/>
            <a:ext cx="240702" cy="28554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45EE059-46B2-4DD3-8D7C-C0FFBA5DA5B3}"/>
              </a:ext>
            </a:extLst>
          </p:cNvPr>
          <p:cNvCxnSpPr>
            <a:cxnSpLocks/>
          </p:cNvCxnSpPr>
          <p:nvPr/>
        </p:nvCxnSpPr>
        <p:spPr>
          <a:xfrm flipH="1">
            <a:off x="5184588" y="4105666"/>
            <a:ext cx="273176" cy="29899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E1A4C10-6B2F-4E06-8DF0-CA478B5C86FF}"/>
              </a:ext>
            </a:extLst>
          </p:cNvPr>
          <p:cNvCxnSpPr>
            <a:cxnSpLocks/>
          </p:cNvCxnSpPr>
          <p:nvPr/>
        </p:nvCxnSpPr>
        <p:spPr>
          <a:xfrm flipH="1">
            <a:off x="6028768" y="4290557"/>
            <a:ext cx="1788381" cy="60865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316FEAF-FBD5-460B-A444-3A178C7081F9}"/>
              </a:ext>
            </a:extLst>
          </p:cNvPr>
          <p:cNvSpPr txBox="1"/>
          <p:nvPr/>
        </p:nvSpPr>
        <p:spPr>
          <a:xfrm>
            <a:off x="682626" y="342952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A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54888264-7F54-40FE-A9F7-6401285A9B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9989" y="336799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BA9FCF6-16EB-442A-B68B-A79D47FB0779}"/>
              </a:ext>
            </a:extLst>
          </p:cNvPr>
          <p:cNvSpPr txBox="1"/>
          <p:nvPr/>
        </p:nvSpPr>
        <p:spPr>
          <a:xfrm>
            <a:off x="3068172" y="342952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B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C58FDAD7-72FD-4CDA-8B84-72E70E0788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9581" y="336799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BC9619-D315-4C8F-8C75-56122CEDD247}"/>
              </a:ext>
            </a:extLst>
          </p:cNvPr>
          <p:cNvSpPr txBox="1"/>
          <p:nvPr/>
        </p:nvSpPr>
        <p:spPr>
          <a:xfrm>
            <a:off x="5457764" y="342952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C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EF659D7C-D782-49BB-BB9F-A29C76F98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0906" y="336799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9B209B-0A6D-4B72-99F0-DCCFB46B0383}"/>
              </a:ext>
            </a:extLst>
          </p:cNvPr>
          <p:cNvSpPr txBox="1"/>
          <p:nvPr/>
        </p:nvSpPr>
        <p:spPr>
          <a:xfrm>
            <a:off x="7839090" y="342952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D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A44C9A20-6018-495D-9806-AC27AA8C7A14}"/>
              </a:ext>
            </a:extLst>
          </p:cNvPr>
          <p:cNvSpPr/>
          <p:nvPr/>
        </p:nvSpPr>
        <p:spPr>
          <a:xfrm rot="16200000">
            <a:off x="1388072" y="3836064"/>
            <a:ext cx="198467" cy="1624321"/>
          </a:xfrm>
          <a:prstGeom prst="leftBrace">
            <a:avLst>
              <a:gd name="adj1" fmla="val 113730"/>
              <a:gd name="adj2" fmla="val 50000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CF36867-71A0-4410-98AF-A0A5F2101ED1}"/>
              </a:ext>
            </a:extLst>
          </p:cNvPr>
          <p:cNvSpPr txBox="1"/>
          <p:nvPr/>
        </p:nvSpPr>
        <p:spPr>
          <a:xfrm>
            <a:off x="682626" y="4886666"/>
            <a:ext cx="159859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Memory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9CFDC3-5E11-4473-AC50-8091C7CB2BB8}"/>
              </a:ext>
            </a:extLst>
          </p:cNvPr>
          <p:cNvSpPr txBox="1"/>
          <p:nvPr/>
        </p:nvSpPr>
        <p:spPr>
          <a:xfrm>
            <a:off x="5326747" y="5154853"/>
            <a:ext cx="64449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</a:t>
            </a:r>
          </a:p>
        </p:txBody>
      </p:sp>
      <p:sp>
        <p:nvSpPr>
          <p:cNvPr id="59" name="Rectangle 2" descr="Wide upward diagonal">
            <a:extLst>
              <a:ext uri="{FF2B5EF4-FFF2-40B4-BE49-F238E27FC236}">
                <a16:creationId xmlns:a16="http://schemas.microsoft.com/office/drawing/2014/main" id="{80A51D37-D275-4F01-81E0-4D951D1BD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902" y="202490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946D7706-1FD7-4BF7-B12B-120F0FBB8DF0}"/>
              </a:ext>
            </a:extLst>
          </p:cNvPr>
          <p:cNvSpPr/>
          <p:nvPr/>
        </p:nvSpPr>
        <p:spPr>
          <a:xfrm>
            <a:off x="3039987" y="246324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90B7C78-9890-49C5-92F6-448F86409A14}"/>
              </a:ext>
            </a:extLst>
          </p:cNvPr>
          <p:cNvSpPr/>
          <p:nvPr/>
        </p:nvSpPr>
        <p:spPr>
          <a:xfrm>
            <a:off x="3038905" y="200700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2" name="Rectangle 6">
            <a:extLst>
              <a:ext uri="{FF2B5EF4-FFF2-40B4-BE49-F238E27FC236}">
                <a16:creationId xmlns:a16="http://schemas.microsoft.com/office/drawing/2014/main" id="{43E319E1-ADF0-49E1-B67C-10335741E1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902" y="298196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3" name="Rectangle 7">
            <a:extLst>
              <a:ext uri="{FF2B5EF4-FFF2-40B4-BE49-F238E27FC236}">
                <a16:creationId xmlns:a16="http://schemas.microsoft.com/office/drawing/2014/main" id="{80DC0A08-C5E5-43BD-A65A-8294D90CE5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9446" y="272250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4" name="Text Box 10">
            <a:extLst>
              <a:ext uri="{FF2B5EF4-FFF2-40B4-BE49-F238E27FC236}">
                <a16:creationId xmlns:a16="http://schemas.microsoft.com/office/drawing/2014/main" id="{75B5BB2A-9D2B-4DDE-9575-2E44EC4F95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4501" y="293859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65" name="Text Box 11">
            <a:extLst>
              <a:ext uri="{FF2B5EF4-FFF2-40B4-BE49-F238E27FC236}">
                <a16:creationId xmlns:a16="http://schemas.microsoft.com/office/drawing/2014/main" id="{354C12D0-B0FB-4BF6-8ECB-BF44546634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9991" y="267434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66" name="Text Box 12">
            <a:extLst>
              <a:ext uri="{FF2B5EF4-FFF2-40B4-BE49-F238E27FC236}">
                <a16:creationId xmlns:a16="http://schemas.microsoft.com/office/drawing/2014/main" id="{6DA0E1C1-1CC2-4D1F-B283-574C42C0D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1973" y="241683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7" name="Text Box 13">
            <a:extLst>
              <a:ext uri="{FF2B5EF4-FFF2-40B4-BE49-F238E27FC236}">
                <a16:creationId xmlns:a16="http://schemas.microsoft.com/office/drawing/2014/main" id="{FC03306C-E734-45E3-936B-E36189A501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0886" y="198433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68" name="Rectangle 2" descr="Wide upward diagonal">
            <a:extLst>
              <a:ext uri="{FF2B5EF4-FFF2-40B4-BE49-F238E27FC236}">
                <a16:creationId xmlns:a16="http://schemas.microsoft.com/office/drawing/2014/main" id="{37875E8B-AB56-4C94-83BE-335DD50024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0083" y="202490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41CF7E2-C066-4AA7-867B-EB3DA4AB83C0}"/>
              </a:ext>
            </a:extLst>
          </p:cNvPr>
          <p:cNvSpPr/>
          <p:nvPr/>
        </p:nvSpPr>
        <p:spPr>
          <a:xfrm>
            <a:off x="5431168" y="246324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B43A242-EC24-43BE-8CF2-44A93A151818}"/>
              </a:ext>
            </a:extLst>
          </p:cNvPr>
          <p:cNvSpPr/>
          <p:nvPr/>
        </p:nvSpPr>
        <p:spPr>
          <a:xfrm>
            <a:off x="5430086" y="200700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1" name="Rectangle 6">
            <a:extLst>
              <a:ext uri="{FF2B5EF4-FFF2-40B4-BE49-F238E27FC236}">
                <a16:creationId xmlns:a16="http://schemas.microsoft.com/office/drawing/2014/main" id="{81C16D26-4BC9-48D6-B37D-6C3CAD616D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0083" y="298196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2" name="Rectangle 7">
            <a:extLst>
              <a:ext uri="{FF2B5EF4-FFF2-40B4-BE49-F238E27FC236}">
                <a16:creationId xmlns:a16="http://schemas.microsoft.com/office/drawing/2014/main" id="{0C884A04-220B-480D-9CD2-BCE92DA2EF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0627" y="272250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3" name="Text Box 10">
            <a:extLst>
              <a:ext uri="{FF2B5EF4-FFF2-40B4-BE49-F238E27FC236}">
                <a16:creationId xmlns:a16="http://schemas.microsoft.com/office/drawing/2014/main" id="{21CC20AE-DD5D-449B-96D8-053E4DA7D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5682" y="293859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74" name="Text Box 11">
            <a:extLst>
              <a:ext uri="{FF2B5EF4-FFF2-40B4-BE49-F238E27FC236}">
                <a16:creationId xmlns:a16="http://schemas.microsoft.com/office/drawing/2014/main" id="{8A5CB281-A1FA-4385-86CD-BC46DC6602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1172" y="267434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75" name="Text Box 12">
            <a:extLst>
              <a:ext uri="{FF2B5EF4-FFF2-40B4-BE49-F238E27FC236}">
                <a16:creationId xmlns:a16="http://schemas.microsoft.com/office/drawing/2014/main" id="{C4ECB030-0DB6-4FEF-8B00-A679C2BED1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3154" y="241683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6" name="Text Box 13">
            <a:extLst>
              <a:ext uri="{FF2B5EF4-FFF2-40B4-BE49-F238E27FC236}">
                <a16:creationId xmlns:a16="http://schemas.microsoft.com/office/drawing/2014/main" id="{310CDB8D-079D-4917-BBD2-11F22E500C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2067" y="198433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77" name="Rectangle 2" descr="Wide upward diagonal">
            <a:extLst>
              <a:ext uri="{FF2B5EF4-FFF2-40B4-BE49-F238E27FC236}">
                <a16:creationId xmlns:a16="http://schemas.microsoft.com/office/drawing/2014/main" id="{67746CC8-F21B-4CAD-9F8D-F371555071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362" y="202490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A768B84-89B9-424C-A5AB-44B07689F7C0}"/>
              </a:ext>
            </a:extLst>
          </p:cNvPr>
          <p:cNvSpPr/>
          <p:nvPr/>
        </p:nvSpPr>
        <p:spPr>
          <a:xfrm>
            <a:off x="7813447" y="246324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E5E5002-8335-47AB-9E1D-40852F37CDA0}"/>
              </a:ext>
            </a:extLst>
          </p:cNvPr>
          <p:cNvSpPr/>
          <p:nvPr/>
        </p:nvSpPr>
        <p:spPr>
          <a:xfrm>
            <a:off x="7812365" y="200700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0" name="Rectangle 6">
            <a:extLst>
              <a:ext uri="{FF2B5EF4-FFF2-40B4-BE49-F238E27FC236}">
                <a16:creationId xmlns:a16="http://schemas.microsoft.com/office/drawing/2014/main" id="{7BC4B0E3-393C-45B6-BDEB-6BD3C887D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362" y="298196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1" name="Rectangle 7">
            <a:extLst>
              <a:ext uri="{FF2B5EF4-FFF2-40B4-BE49-F238E27FC236}">
                <a16:creationId xmlns:a16="http://schemas.microsoft.com/office/drawing/2014/main" id="{3200C85E-CEB5-4F9C-AE7F-E534981A2D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906" y="272250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2" name="Text Box 10">
            <a:extLst>
              <a:ext uri="{FF2B5EF4-FFF2-40B4-BE49-F238E27FC236}">
                <a16:creationId xmlns:a16="http://schemas.microsoft.com/office/drawing/2014/main" id="{36604C05-337D-4058-92C8-A0F159CD47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7961" y="293859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83" name="Text Box 11">
            <a:extLst>
              <a:ext uri="{FF2B5EF4-FFF2-40B4-BE49-F238E27FC236}">
                <a16:creationId xmlns:a16="http://schemas.microsoft.com/office/drawing/2014/main" id="{18299DFD-61CE-4F15-852A-34E644C3B7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3451" y="267434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84" name="Text Box 12">
            <a:extLst>
              <a:ext uri="{FF2B5EF4-FFF2-40B4-BE49-F238E27FC236}">
                <a16:creationId xmlns:a16="http://schemas.microsoft.com/office/drawing/2014/main" id="{45987FDE-01B7-47BE-AB0F-32CE3C0811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5433" y="241683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5" name="Text Box 13">
            <a:extLst>
              <a:ext uri="{FF2B5EF4-FFF2-40B4-BE49-F238E27FC236}">
                <a16:creationId xmlns:a16="http://schemas.microsoft.com/office/drawing/2014/main" id="{FA1919A4-3EF5-4AE1-B3D9-A6AB7240DD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4346" y="198433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</p:spTree>
    <p:extLst>
      <p:ext uri="{BB962C8B-B14F-4D97-AF65-F5344CB8AC3E}">
        <p14:creationId xmlns:p14="http://schemas.microsoft.com/office/powerpoint/2010/main" val="402830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CFBE-82F8-47B4-9EBB-C2EBCF170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Context Switch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DE986B-22E9-4B90-AEA2-792CC44EF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DEC32B-97E0-4353-9380-453ED61FDCE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94988" y="871372"/>
            <a:ext cx="5446054" cy="484362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When an Operating System goes from one process to another, it performs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context switch</a:t>
            </a:r>
            <a:r>
              <a:rPr lang="en-US" dirty="0"/>
              <a:t>.</a:t>
            </a:r>
          </a:p>
          <a:p>
            <a:r>
              <a:rPr lang="en-US" dirty="0"/>
              <a:t>This swaps out the CPU state of one process for the next one to run.</a:t>
            </a:r>
          </a:p>
          <a:p>
            <a:endParaRPr lang="en-US" dirty="0"/>
          </a:p>
          <a:p>
            <a:pPr marL="507985" indent="-507985">
              <a:buAutoNum type="arabicPeriod"/>
            </a:pPr>
            <a:r>
              <a:rPr lang="en-US" dirty="0"/>
              <a:t>Store registers (including stack pointer and program counter) to memory.</a:t>
            </a:r>
          </a:p>
          <a:p>
            <a:pPr marL="507985" indent="-507985">
              <a:buAutoNum type="arabicPeriod"/>
            </a:pPr>
            <a:r>
              <a:rPr lang="en-US" dirty="0"/>
              <a:t>Determine next process to run.</a:t>
            </a:r>
          </a:p>
          <a:p>
            <a:pPr marL="507985" indent="-507985">
              <a:buAutoNum type="arabicPeriod"/>
            </a:pPr>
            <a:r>
              <a:rPr lang="en-US" dirty="0"/>
              <a:t>Load those registers from memory. Switch memory space. </a:t>
            </a:r>
            <a:r>
              <a:rPr lang="en-US" sz="1778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(see next lecture: virtual memory)</a:t>
            </a:r>
          </a:p>
          <a:p>
            <a:pPr marL="507985" indent="-507985">
              <a:buAutoNum type="arabicPeriod"/>
            </a:pPr>
            <a:r>
              <a:rPr lang="en-US" dirty="0"/>
              <a:t>Jump to old program counter. Go!</a:t>
            </a:r>
            <a:endParaRPr lang="en-US" i="1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AA440F7-11A4-4926-8721-66DE71BCC1C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6642867" y="4092980"/>
            <a:ext cx="376498" cy="332796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95A28C8-DCC2-4CA5-8CB9-0315C13F04D4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8802596" y="4092980"/>
            <a:ext cx="225816" cy="332796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6">
            <a:extLst>
              <a:ext uri="{FF2B5EF4-FFF2-40B4-BE49-F238E27FC236}">
                <a16:creationId xmlns:a16="http://schemas.microsoft.com/office/drawing/2014/main" id="{B272D231-B5C7-4665-91B0-5822BB9D0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9149" y="3132316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A034E8-F07C-4D9B-950C-8DA27719A099}"/>
              </a:ext>
            </a:extLst>
          </p:cNvPr>
          <p:cNvGrpSpPr/>
          <p:nvPr/>
        </p:nvGrpSpPr>
        <p:grpSpPr>
          <a:xfrm>
            <a:off x="7077634" y="4398705"/>
            <a:ext cx="1667436" cy="1202753"/>
            <a:chOff x="548683" y="4266697"/>
            <a:chExt cx="1500692" cy="108247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B29A1-6493-4E07-BE28-7EC25D785981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38008816-935A-4C32-BD1D-8AF685026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3723" y="4266697"/>
              <a:ext cx="1082478" cy="1082478"/>
            </a:xfrm>
            <a:prstGeom prst="rect">
              <a:avLst/>
            </a:prstGeom>
          </p:spPr>
        </p:pic>
      </p:grpSp>
      <p:sp>
        <p:nvSpPr>
          <p:cNvPr id="15" name="Rectangle 2" descr="Wide upward diagonal">
            <a:extLst>
              <a:ext uri="{FF2B5EF4-FFF2-40B4-BE49-F238E27FC236}">
                <a16:creationId xmlns:a16="http://schemas.microsoft.com/office/drawing/2014/main" id="{5370D785-DB6D-4432-8CD4-34D811A789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9151" y="1054226"/>
            <a:ext cx="1667436" cy="170748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EDB938-6F67-4A7F-B08B-32095C89FE60}"/>
              </a:ext>
            </a:extLst>
          </p:cNvPr>
          <p:cNvSpPr/>
          <p:nvPr/>
        </p:nvSpPr>
        <p:spPr>
          <a:xfrm>
            <a:off x="5810235" y="1654662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D927D1-1DB7-4A71-967E-A33617853CAA}"/>
              </a:ext>
            </a:extLst>
          </p:cNvPr>
          <p:cNvSpPr/>
          <p:nvPr/>
        </p:nvSpPr>
        <p:spPr>
          <a:xfrm>
            <a:off x="5809154" y="1042942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9C9544DF-3E0D-4C86-804D-C01C18974F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9151" y="2392468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Rectangle 7">
            <a:extLst>
              <a:ext uri="{FF2B5EF4-FFF2-40B4-BE49-F238E27FC236}">
                <a16:creationId xmlns:a16="http://schemas.microsoft.com/office/drawing/2014/main" id="{AA76048F-D836-4D05-9F0F-4B757E7257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9694" y="2024921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Text Box 10">
            <a:extLst>
              <a:ext uri="{FF2B5EF4-FFF2-40B4-BE49-F238E27FC236}">
                <a16:creationId xmlns:a16="http://schemas.microsoft.com/office/drawing/2014/main" id="{E7B7BBD1-1C9B-4727-84B2-5AE750DBF3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750" y="2337603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21" name="Text Box 11">
            <a:extLst>
              <a:ext uri="{FF2B5EF4-FFF2-40B4-BE49-F238E27FC236}">
                <a16:creationId xmlns:a16="http://schemas.microsoft.com/office/drawing/2014/main" id="{7ADB18DE-CF09-4B31-A162-21724DFAB8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10242" y="1992664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22" name="Text Box 12">
            <a:extLst>
              <a:ext uri="{FF2B5EF4-FFF2-40B4-BE49-F238E27FC236}">
                <a16:creationId xmlns:a16="http://schemas.microsoft.com/office/drawing/2014/main" id="{297A7DFC-8150-4F72-BF64-35AE82194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02224" y="161413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Text Box 13">
            <a:extLst>
              <a:ext uri="{FF2B5EF4-FFF2-40B4-BE49-F238E27FC236}">
                <a16:creationId xmlns:a16="http://schemas.microsoft.com/office/drawing/2014/main" id="{F4927739-350B-4B30-88E3-E3E0780465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01136" y="1020272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9F6EEE-2D31-47D6-B6EF-03DEF32BCE94}"/>
              </a:ext>
            </a:extLst>
          </p:cNvPr>
          <p:cNvSpPr txBox="1"/>
          <p:nvPr/>
        </p:nvSpPr>
        <p:spPr>
          <a:xfrm>
            <a:off x="5837332" y="3193848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A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28002BC8-F51D-4FC9-AFA2-85AF7D3084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4694" y="3132316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DBF681-208B-431A-961F-70B5CE6CC80E}"/>
              </a:ext>
            </a:extLst>
          </p:cNvPr>
          <p:cNvSpPr txBox="1"/>
          <p:nvPr/>
        </p:nvSpPr>
        <p:spPr>
          <a:xfrm>
            <a:off x="8222878" y="3193848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B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7EBC49-CE41-42D2-8AA7-0E1163FAC8FA}"/>
              </a:ext>
            </a:extLst>
          </p:cNvPr>
          <p:cNvSpPr txBox="1"/>
          <p:nvPr/>
        </p:nvSpPr>
        <p:spPr>
          <a:xfrm>
            <a:off x="8158099" y="5162346"/>
            <a:ext cx="64449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</a:t>
            </a:r>
          </a:p>
        </p:txBody>
      </p:sp>
      <p:sp>
        <p:nvSpPr>
          <p:cNvPr id="28" name="Rectangle 2" descr="Wide upward diagonal">
            <a:extLst>
              <a:ext uri="{FF2B5EF4-FFF2-40B4-BE49-F238E27FC236}">
                <a16:creationId xmlns:a16="http://schemas.microsoft.com/office/drawing/2014/main" id="{8433EF77-3BDF-4C8A-9A42-35C192AB1F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2612" y="1054226"/>
            <a:ext cx="1667436" cy="170748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A4B6B76-19F6-4FEA-A14E-3ED72AB8C94E}"/>
              </a:ext>
            </a:extLst>
          </p:cNvPr>
          <p:cNvSpPr/>
          <p:nvPr/>
        </p:nvSpPr>
        <p:spPr>
          <a:xfrm>
            <a:off x="8193696" y="1654662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45063B-28C7-401C-827D-8906A4EB5ED3}"/>
              </a:ext>
            </a:extLst>
          </p:cNvPr>
          <p:cNvSpPr/>
          <p:nvPr/>
        </p:nvSpPr>
        <p:spPr>
          <a:xfrm>
            <a:off x="8192615" y="1042942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1" name="Rectangle 6">
            <a:extLst>
              <a:ext uri="{FF2B5EF4-FFF2-40B4-BE49-F238E27FC236}">
                <a16:creationId xmlns:a16="http://schemas.microsoft.com/office/drawing/2014/main" id="{4713086D-1460-458A-8907-7D93E2F5C6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2612" y="2392468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Rectangle 7">
            <a:extLst>
              <a:ext uri="{FF2B5EF4-FFF2-40B4-BE49-F238E27FC236}">
                <a16:creationId xmlns:a16="http://schemas.microsoft.com/office/drawing/2014/main" id="{F6DD7549-A4E5-4BB1-888A-5CE1B83967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3155" y="2024921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Text Box 10">
            <a:extLst>
              <a:ext uri="{FF2B5EF4-FFF2-40B4-BE49-F238E27FC236}">
                <a16:creationId xmlns:a16="http://schemas.microsoft.com/office/drawing/2014/main" id="{E2AA6CF8-CA96-40DB-950B-EB3F145FB9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78211" y="2337603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34" name="Text Box 11">
            <a:extLst>
              <a:ext uri="{FF2B5EF4-FFF2-40B4-BE49-F238E27FC236}">
                <a16:creationId xmlns:a16="http://schemas.microsoft.com/office/drawing/2014/main" id="{A10D825C-CC33-40AD-B7B9-C90C016096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93703" y="1992664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35" name="Text Box 12">
            <a:extLst>
              <a:ext uri="{FF2B5EF4-FFF2-40B4-BE49-F238E27FC236}">
                <a16:creationId xmlns:a16="http://schemas.microsoft.com/office/drawing/2014/main" id="{F7CC8B9A-53D1-4255-83C1-D330ED2D9D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5685" y="161413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6" name="Text Box 13">
            <a:extLst>
              <a:ext uri="{FF2B5EF4-FFF2-40B4-BE49-F238E27FC236}">
                <a16:creationId xmlns:a16="http://schemas.microsoft.com/office/drawing/2014/main" id="{348C2624-CFD8-41CE-8D04-5743D6B49B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4596" y="1020272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E49A793-0729-4C9A-BC61-0CF1542EC912}"/>
              </a:ext>
            </a:extLst>
          </p:cNvPr>
          <p:cNvGrpSpPr/>
          <p:nvPr/>
        </p:nvGrpSpPr>
        <p:grpSpPr>
          <a:xfrm>
            <a:off x="6193117" y="313567"/>
            <a:ext cx="3316942" cy="680244"/>
            <a:chOff x="6193117" y="313567"/>
            <a:chExt cx="3316942" cy="68024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6B22725-DB5F-4FB6-8548-E184781F7471}"/>
                </a:ext>
              </a:extLst>
            </p:cNvPr>
            <p:cNvSpPr/>
            <p:nvPr/>
          </p:nvSpPr>
          <p:spPr>
            <a:xfrm>
              <a:off x="6193117" y="313567"/>
              <a:ext cx="3316942" cy="562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38FE42F-2FE9-4E71-BEAB-E288B987E05D}"/>
                </a:ext>
              </a:extLst>
            </p:cNvPr>
            <p:cNvSpPr/>
            <p:nvPr/>
          </p:nvSpPr>
          <p:spPr>
            <a:xfrm>
              <a:off x="9028415" y="859267"/>
              <a:ext cx="179088" cy="804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22AB90A-97CA-49AB-8E55-96ABD0F01DBE}"/>
                </a:ext>
              </a:extLst>
            </p:cNvPr>
            <p:cNvCxnSpPr>
              <a:cxnSpLocks/>
            </p:cNvCxnSpPr>
            <p:nvPr/>
          </p:nvCxnSpPr>
          <p:spPr>
            <a:xfrm>
              <a:off x="9212792" y="870991"/>
              <a:ext cx="0" cy="12282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99DA442-C69D-40FB-BC9D-A414411F0E12}"/>
                </a:ext>
              </a:extLst>
            </p:cNvPr>
            <p:cNvCxnSpPr/>
            <p:nvPr/>
          </p:nvCxnSpPr>
          <p:spPr>
            <a:xfrm>
              <a:off x="9028415" y="876283"/>
              <a:ext cx="179088" cy="112236"/>
            </a:xfrm>
            <a:prstGeom prst="line">
              <a:avLst/>
            </a:prstGeom>
            <a:ln w="95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ECA4B52-2DEC-4A2C-BD0E-A6E68EDDC294}"/>
                </a:ext>
              </a:extLst>
            </p:cNvPr>
            <p:cNvGrpSpPr/>
            <p:nvPr/>
          </p:nvGrpSpPr>
          <p:grpSpPr>
            <a:xfrm>
              <a:off x="6239702" y="350680"/>
              <a:ext cx="3223777" cy="490893"/>
              <a:chOff x="5669517" y="737518"/>
              <a:chExt cx="2901399" cy="441804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F77F1CFB-7B19-476A-95AB-4DB6FCCB77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69517" y="737518"/>
                <a:ext cx="2901399" cy="441804"/>
              </a:xfrm>
              <a:prstGeom prst="rect">
                <a:avLst/>
              </a:prstGeom>
            </p:spPr>
          </p:pic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366ABA04-5EF5-4C64-BD44-1AC6E2989B96}"/>
                  </a:ext>
                </a:extLst>
              </p:cNvPr>
              <p:cNvSpPr/>
              <p:nvPr/>
            </p:nvSpPr>
            <p:spPr>
              <a:xfrm>
                <a:off x="6064624" y="1085113"/>
                <a:ext cx="2440641" cy="92061"/>
              </a:xfrm>
              <a:prstGeom prst="rect">
                <a:avLst/>
              </a:prstGeom>
              <a:solidFill>
                <a:srgbClr val="1520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000"/>
              </a:p>
            </p:txBody>
          </p: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C00BF0EE-E4BE-4664-8DC6-4097E7B37481}"/>
              </a:ext>
            </a:extLst>
          </p:cNvPr>
          <p:cNvSpPr txBox="1"/>
          <p:nvPr/>
        </p:nvSpPr>
        <p:spPr>
          <a:xfrm>
            <a:off x="5830046" y="2766158"/>
            <a:ext cx="166743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Context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6BB2086-C0CB-4CCA-866F-F5D148757330}"/>
              </a:ext>
            </a:extLst>
          </p:cNvPr>
          <p:cNvSpPr txBox="1"/>
          <p:nvPr/>
        </p:nvSpPr>
        <p:spPr>
          <a:xfrm>
            <a:off x="8193155" y="2766158"/>
            <a:ext cx="166743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Context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36CFB47-C5E5-42F0-ADB9-ED7F0BC229FF}"/>
              </a:ext>
            </a:extLst>
          </p:cNvPr>
          <p:cNvSpPr txBox="1"/>
          <p:nvPr/>
        </p:nvSpPr>
        <p:spPr>
          <a:xfrm>
            <a:off x="8222878" y="3193848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B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</p:spTree>
    <p:extLst>
      <p:ext uri="{BB962C8B-B14F-4D97-AF65-F5344CB8AC3E}">
        <p14:creationId xmlns:p14="http://schemas.microsoft.com/office/powerpoint/2010/main" val="22440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22222E-6 L -0.10953 0.24334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84" y="12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24" grpId="0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7">
            <a:extLst>
              <a:ext uri="{FF2B5EF4-FFF2-40B4-BE49-F238E27FC236}">
                <a16:creationId xmlns:a16="http://schemas.microsoft.com/office/drawing/2014/main" id="{98FE986C-A60E-4691-8ADF-DFE25B6E2207}"/>
              </a:ext>
            </a:extLst>
          </p:cNvPr>
          <p:cNvSpPr txBox="1"/>
          <p:nvPr/>
        </p:nvSpPr>
        <p:spPr>
          <a:xfrm>
            <a:off x="4924927" y="1487194"/>
            <a:ext cx="897848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0x0001</a:t>
            </a:r>
          </a:p>
          <a:p>
            <a:r>
              <a:rPr lang="en-US" dirty="0">
                <a:latin typeface="Inconsolata" panose="020B0609030003000000" pitchFamily="49" charset="0"/>
              </a:rPr>
              <a:t>0x0002</a:t>
            </a:r>
          </a:p>
          <a:p>
            <a:r>
              <a:rPr lang="en-US" dirty="0">
                <a:latin typeface="Inconsolata" panose="020B0609030003000000" pitchFamily="49" charset="0"/>
              </a:rPr>
              <a:t>0x1008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0x0e40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552A353-1614-4C5F-AC3F-BAE2836BD853}"/>
              </a:ext>
            </a:extLst>
          </p:cNvPr>
          <p:cNvSpPr txBox="1"/>
          <p:nvPr/>
        </p:nvSpPr>
        <p:spPr>
          <a:xfrm>
            <a:off x="4923189" y="3827638"/>
            <a:ext cx="897848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0x0e33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B61E12E-1A89-4E32-97EA-670CF70C13D3}"/>
              </a:ext>
            </a:extLst>
          </p:cNvPr>
          <p:cNvSpPr txBox="1"/>
          <p:nvPr/>
        </p:nvSpPr>
        <p:spPr>
          <a:xfrm>
            <a:off x="4923189" y="3827638"/>
            <a:ext cx="897848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0x1014</a:t>
            </a:r>
          </a:p>
          <a:p>
            <a:r>
              <a:rPr lang="en-US" dirty="0">
                <a:latin typeface="Inconsolata" panose="020B0609030003000000" pitchFamily="49" charset="0"/>
              </a:rPr>
              <a:t>0x0003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0x0e48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9AA4A5-E8A4-4062-B447-4EB45B67104C}"/>
              </a:ext>
            </a:extLst>
          </p:cNvPr>
          <p:cNvSpPr txBox="1"/>
          <p:nvPr/>
        </p:nvSpPr>
        <p:spPr>
          <a:xfrm>
            <a:off x="4924927" y="3827638"/>
            <a:ext cx="897848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0x0001</a:t>
            </a:r>
          </a:p>
          <a:p>
            <a:r>
              <a:rPr lang="en-US" dirty="0">
                <a:latin typeface="Inconsolata" panose="020B0609030003000000" pitchFamily="49" charset="0"/>
              </a:rPr>
              <a:t>0x0002</a:t>
            </a:r>
          </a:p>
          <a:p>
            <a:r>
              <a:rPr lang="en-US" dirty="0">
                <a:latin typeface="Inconsolata" panose="020B0609030003000000" pitchFamily="49" charset="0"/>
              </a:rPr>
              <a:t>0x1008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0x0e40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62FFF12-BDA3-4C19-B66B-1BF547F95E8F}"/>
              </a:ext>
            </a:extLst>
          </p:cNvPr>
          <p:cNvSpPr txBox="1"/>
          <p:nvPr/>
        </p:nvSpPr>
        <p:spPr>
          <a:xfrm>
            <a:off x="4923199" y="3827638"/>
            <a:ext cx="897848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0x003c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0x1008</a:t>
            </a:r>
          </a:p>
          <a:p>
            <a:r>
              <a:rPr lang="en-US" dirty="0">
                <a:latin typeface="Inconsolata" panose="020B0609030003000000" pitchFamily="49" charset="0"/>
              </a:rPr>
              <a:t>0x000e</a:t>
            </a:r>
          </a:p>
          <a:p>
            <a:r>
              <a:rPr lang="en-US" dirty="0">
                <a:latin typeface="Inconsolata" panose="020B0609030003000000" pitchFamily="49" charset="0"/>
              </a:rPr>
              <a:t>0x0e50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3CD29-D89A-4BAD-A369-AA0777413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deeper dive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ABECD-113F-452F-B58E-E5D435889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FDCD2-7B57-4DE3-9824-49C66B00562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756783"/>
            <a:ext cx="9584514" cy="469830"/>
          </a:xfrm>
        </p:spPr>
        <p:txBody>
          <a:bodyPr/>
          <a:lstStyle/>
          <a:p>
            <a:r>
              <a:rPr lang="en-US" dirty="0"/>
              <a:t>When we pause a process… we store the state of registers (context)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FD75EA-ECEB-4ED0-88E9-469DB7BD8C6D}"/>
              </a:ext>
            </a:extLst>
          </p:cNvPr>
          <p:cNvSpPr txBox="1">
            <a:spLocks/>
          </p:cNvSpPr>
          <p:nvPr/>
        </p:nvSpPr>
        <p:spPr>
          <a:xfrm>
            <a:off x="133825" y="1615999"/>
            <a:ext cx="4139093" cy="3960991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0x1008 </a:t>
            </a:r>
            <a:r>
              <a:rPr lang="en-US" dirty="0" err="1">
                <a:latin typeface="Inconsolata" panose="020B0609030003000000" pitchFamily="49" charset="0"/>
              </a:rPr>
              <a:t>db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asciz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"Hello, world!\n"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.text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.global</a:t>
            </a:r>
            <a:r>
              <a:rPr lang="en-US" dirty="0">
                <a:latin typeface="Inconsolata" panose="020B0609030003000000" pitchFamily="49" charset="0"/>
              </a:rPr>
              <a:t> _start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     _start: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      # write(2,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db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, 14)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0x0e33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$1,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1: write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0x0e34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$2,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file 2 is stderr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0x0e35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    (</a:t>
            </a:r>
            <a:r>
              <a:rPr lang="en-US" dirty="0" err="1">
                <a:latin typeface="Inconsolata" panose="020B0609030003000000" pitchFamily="49" charset="0"/>
              </a:rPr>
              <a:t>db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address of '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db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'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0x0e40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$14,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number of bytes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0x0e44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latin typeface="Inconsolata" panose="020B0609030003000000" pitchFamily="49" charset="0"/>
              </a:rPr>
              <a:t>      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invoke OS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      # exit(0)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0x0e48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$60,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60: exit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0x0e49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xor</a:t>
            </a:r>
            <a:r>
              <a:rPr lang="en-US" dirty="0">
                <a:latin typeface="Inconsolata" panose="020B0609030003000000" pitchFamily="49" charset="0"/>
              </a:rPr>
              <a:t>   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return code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0x0e50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       # invoke OS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3AC213-6141-4F76-AF33-EB9EF06577BF}"/>
              </a:ext>
            </a:extLst>
          </p:cNvPr>
          <p:cNvSpPr txBox="1"/>
          <p:nvPr/>
        </p:nvSpPr>
        <p:spPr>
          <a:xfrm>
            <a:off x="133824" y="1246667"/>
            <a:ext cx="4263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 – Process 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7E2EF7D-60D9-4272-9DCC-5C1E138801A7}"/>
              </a:ext>
            </a:extLst>
          </p:cNvPr>
          <p:cNvCxnSpPr>
            <a:cxnSpLocks/>
          </p:cNvCxnSpPr>
          <p:nvPr/>
        </p:nvCxnSpPr>
        <p:spPr>
          <a:xfrm>
            <a:off x="4347798" y="1246667"/>
            <a:ext cx="0" cy="42985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224D0D-32FB-43B2-A95D-2AB8713551F1}"/>
              </a:ext>
            </a:extLst>
          </p:cNvPr>
          <p:cNvCxnSpPr>
            <a:cxnSpLocks/>
          </p:cNvCxnSpPr>
          <p:nvPr/>
        </p:nvCxnSpPr>
        <p:spPr>
          <a:xfrm>
            <a:off x="4324936" y="1246667"/>
            <a:ext cx="2692" cy="42985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EEE2E07-CBCE-4C08-8E38-519EC51505BF}"/>
              </a:ext>
            </a:extLst>
          </p:cNvPr>
          <p:cNvSpPr txBox="1">
            <a:spLocks/>
          </p:cNvSpPr>
          <p:nvPr/>
        </p:nvSpPr>
        <p:spPr>
          <a:xfrm>
            <a:off x="6020750" y="1616000"/>
            <a:ext cx="4099505" cy="3471106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0x1008   </a:t>
            </a:r>
            <a:r>
              <a:rPr lang="en-US" dirty="0" err="1">
                <a:latin typeface="Inconsolata" panose="020B0609030003000000" pitchFamily="49" charset="0"/>
              </a:rPr>
              <a:t>arr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.int</a:t>
            </a:r>
            <a:r>
              <a:rPr lang="en-US" dirty="0">
                <a:latin typeface="Inconsolata" panose="020B0609030003000000" pitchFamily="49" charset="0"/>
              </a:rPr>
              <a:t> 1, -2, 6, -1, 11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.global </a:t>
            </a:r>
            <a:r>
              <a:rPr lang="en-US" dirty="0">
                <a:latin typeface="Inconsolata" panose="020B0609030003000000" pitchFamily="49" charset="0"/>
              </a:rPr>
              <a:t>_start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.text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     _start: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0x0e33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(</a:t>
            </a:r>
            <a:r>
              <a:rPr lang="en-US" dirty="0" err="1">
                <a:latin typeface="Inconsolata" panose="020B0609030003000000" pitchFamily="49" charset="0"/>
              </a:rPr>
              <a:t>arr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0x0e38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$3,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0x0e39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4),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0x0e44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dirty="0">
                <a:latin typeface="Inconsolata" panose="020B0609030003000000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0x0e46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0x0e47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    $60,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60: exit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0x0e48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invoke OS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8BFE0C-0E9E-4F20-BB53-065E2A1EF767}"/>
              </a:ext>
            </a:extLst>
          </p:cNvPr>
          <p:cNvSpPr txBox="1"/>
          <p:nvPr/>
        </p:nvSpPr>
        <p:spPr>
          <a:xfrm>
            <a:off x="5988665" y="1246667"/>
            <a:ext cx="4154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 – Process B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004687-5A76-4C5A-B796-9A725A1772BB}"/>
              </a:ext>
            </a:extLst>
          </p:cNvPr>
          <p:cNvCxnSpPr/>
          <p:nvPr/>
        </p:nvCxnSpPr>
        <p:spPr>
          <a:xfrm>
            <a:off x="282962" y="4066674"/>
            <a:ext cx="393552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34E21E9-857F-466C-B021-31AEBFE3971B}"/>
              </a:ext>
            </a:extLst>
          </p:cNvPr>
          <p:cNvCxnSpPr>
            <a:cxnSpLocks/>
          </p:cNvCxnSpPr>
          <p:nvPr/>
        </p:nvCxnSpPr>
        <p:spPr>
          <a:xfrm flipV="1">
            <a:off x="45593" y="3552358"/>
            <a:ext cx="149138" cy="89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578D437-68B8-45F6-97B0-4C2645FAB302}"/>
              </a:ext>
            </a:extLst>
          </p:cNvPr>
          <p:cNvSpPr txBox="1"/>
          <p:nvPr/>
        </p:nvSpPr>
        <p:spPr>
          <a:xfrm>
            <a:off x="4397125" y="1466843"/>
            <a:ext cx="6409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%rip</a:t>
            </a: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……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7B99A3-F76E-42AF-B0A8-D0606F8DF5E6}"/>
              </a:ext>
            </a:extLst>
          </p:cNvPr>
          <p:cNvSpPr txBox="1"/>
          <p:nvPr/>
        </p:nvSpPr>
        <p:spPr>
          <a:xfrm>
            <a:off x="4337226" y="1211536"/>
            <a:ext cx="144251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Context (A)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75957-58A3-4AA5-803F-7ED74F9B99ED}"/>
              </a:ext>
            </a:extLst>
          </p:cNvPr>
          <p:cNvSpPr txBox="1"/>
          <p:nvPr/>
        </p:nvSpPr>
        <p:spPr>
          <a:xfrm>
            <a:off x="4337226" y="3551672"/>
            <a:ext cx="144251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6D8219-967F-4058-AB17-A139A57F351F}"/>
              </a:ext>
            </a:extLst>
          </p:cNvPr>
          <p:cNvSpPr txBox="1"/>
          <p:nvPr/>
        </p:nvSpPr>
        <p:spPr>
          <a:xfrm>
            <a:off x="4397125" y="3806979"/>
            <a:ext cx="6409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%rip</a:t>
            </a: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……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3868F8-4E37-4529-B8E8-1D5ADAA2F542}"/>
              </a:ext>
            </a:extLst>
          </p:cNvPr>
          <p:cNvCxnSpPr>
            <a:cxnSpLocks/>
          </p:cNvCxnSpPr>
          <p:nvPr/>
        </p:nvCxnSpPr>
        <p:spPr>
          <a:xfrm flipV="1">
            <a:off x="5905365" y="3143281"/>
            <a:ext cx="149138" cy="89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9ABB91-1A14-4098-A6DE-612DB49C7F46}"/>
              </a:ext>
            </a:extLst>
          </p:cNvPr>
          <p:cNvCxnSpPr>
            <a:cxnSpLocks/>
          </p:cNvCxnSpPr>
          <p:nvPr/>
        </p:nvCxnSpPr>
        <p:spPr>
          <a:xfrm>
            <a:off x="5822775" y="1246667"/>
            <a:ext cx="0" cy="42985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18520-B16C-4E88-B6EB-96D6D5052B81}"/>
              </a:ext>
            </a:extLst>
          </p:cNvPr>
          <p:cNvCxnSpPr>
            <a:cxnSpLocks/>
          </p:cNvCxnSpPr>
          <p:nvPr/>
        </p:nvCxnSpPr>
        <p:spPr>
          <a:xfrm>
            <a:off x="5799913" y="1246667"/>
            <a:ext cx="2692" cy="42985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747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22222E-6 L 5E-6 0.08945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11111E-6 L 3.75E-6 -0.41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0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0.00172 0.27861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13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41 L 3.75E-6 -0.00056 " pathEditMode="relative" rAng="0" ptsTypes="AA">
                                      <p:cBhvr>
                                        <p:cTn id="8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000"/>
                            </p:stCondLst>
                            <p:childTnLst>
                              <p:par>
                                <p:cTn id="8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.08945 L 5E-6 0.31389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000"/>
                            </p:stCondLst>
                            <p:childTnLst>
                              <p:par>
                                <p:cTn id="9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39" grpId="0" animBg="1"/>
      <p:bldP spid="39" grpId="1" animBg="1"/>
      <p:bldP spid="39" grpId="2" animBg="1"/>
      <p:bldP spid="40" grpId="1" animBg="1"/>
      <p:bldP spid="26" grpId="0" animBg="1"/>
      <p:bldP spid="26" grpId="1" animBg="1"/>
      <p:bldP spid="26" grpId="2" animBg="1"/>
      <p:bldP spid="59" grpId="1" animBg="1"/>
      <p:bldP spid="5" grpId="0"/>
      <p:bldP spid="6" grpId="0"/>
      <p:bldP spid="11" grpId="0"/>
      <p:bldP spid="12" grpId="0"/>
      <p:bldP spid="19" grpId="0"/>
      <p:bldP spid="24" grpId="0"/>
      <p:bldP spid="27" grpId="0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73125-80A2-42F8-A443-8704EF62C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When is a good time to call you?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82B0FF-D46F-491B-B479-3C7D9564E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10CBE2-3D58-47BE-B7DC-698835FBF502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When should a program pause and let another one go?</a:t>
            </a:r>
          </a:p>
          <a:p>
            <a:endParaRPr lang="en-US" dirty="0"/>
          </a:p>
          <a:p>
            <a:r>
              <a:rPr lang="en-US" dirty="0"/>
              <a:t>When programs voluntarily pause, this is called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cooperative scheduling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They may give up control at convenient points such as system calls.</a:t>
            </a:r>
          </a:p>
          <a:p>
            <a:endParaRPr lang="en-US" dirty="0"/>
          </a:p>
          <a:p>
            <a:r>
              <a:rPr lang="en-US" dirty="0"/>
              <a:t>We often do not expect this, so modern Operating Systems forcibly pause programs from time to time. Called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preemptive scheduling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Processes give up control when hardware interjects via an “interrupt”</a:t>
            </a:r>
          </a:p>
          <a:p>
            <a:pPr lvl="1"/>
            <a:r>
              <a:rPr lang="en-US" dirty="0"/>
              <a:t>How does this work?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71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CCAA-FD2D-4A06-B9F1-2A2544FDC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Round Robin Scheduling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51FB0C-0640-4D47-B602-0BC63C8D8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1201F1-E5E2-4769-8D04-7004D013E044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747045"/>
            <a:ext cx="9584514" cy="804834"/>
          </a:xfrm>
        </p:spPr>
        <p:txBody>
          <a:bodyPr/>
          <a:lstStyle/>
          <a:p>
            <a:r>
              <a:rPr lang="en-US" dirty="0"/>
              <a:t>One method is to just cycle through each process each for equal time.</a:t>
            </a:r>
          </a:p>
          <a:p>
            <a:pPr lvl="1"/>
            <a:r>
              <a:rPr lang="en-US" dirty="0"/>
              <a:t>This is an element of “fairness” … each gets equal stake.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E29DDC5-781B-459A-AFB5-267716930854}"/>
              </a:ext>
            </a:extLst>
          </p:cNvPr>
          <p:cNvCxnSpPr>
            <a:cxnSpLocks/>
          </p:cNvCxnSpPr>
          <p:nvPr/>
        </p:nvCxnSpPr>
        <p:spPr>
          <a:xfrm>
            <a:off x="2313867" y="4324223"/>
            <a:ext cx="1817371" cy="57499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6">
            <a:extLst>
              <a:ext uri="{FF2B5EF4-FFF2-40B4-BE49-F238E27FC236}">
                <a16:creationId xmlns:a16="http://schemas.microsoft.com/office/drawing/2014/main" id="{CF3E04DD-276E-4B35-886F-5721B0067C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3" y="336799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B1FA114-34F3-48CC-BE22-BD0B0136159B}"/>
              </a:ext>
            </a:extLst>
          </p:cNvPr>
          <p:cNvGrpSpPr/>
          <p:nvPr/>
        </p:nvGrpSpPr>
        <p:grpSpPr>
          <a:xfrm>
            <a:off x="4246282" y="4391215"/>
            <a:ext cx="1667436" cy="1202753"/>
            <a:chOff x="548683" y="4266697"/>
            <a:chExt cx="1500692" cy="108247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6F520C-29A9-4F0E-B7AC-CF520F6F9209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91248F31-A78F-438F-9F25-97B6F7062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3723" y="4266697"/>
              <a:ext cx="1082478" cy="1082478"/>
            </a:xfrm>
            <a:prstGeom prst="rect">
              <a:avLst/>
            </a:prstGeom>
          </p:spPr>
        </p:pic>
      </p:grpSp>
      <p:sp>
        <p:nvSpPr>
          <p:cNvPr id="10" name="Rectangle 2" descr="Wide upward diagonal">
            <a:extLst>
              <a:ext uri="{FF2B5EF4-FFF2-40B4-BE49-F238E27FC236}">
                <a16:creationId xmlns:a16="http://schemas.microsoft.com/office/drawing/2014/main" id="{42B0B6A3-97BD-4AB8-AFB5-948450AB31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202490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0C941-6E95-4D9C-BD12-6CB781815F97}"/>
              </a:ext>
            </a:extLst>
          </p:cNvPr>
          <p:cNvSpPr/>
          <p:nvPr/>
        </p:nvSpPr>
        <p:spPr>
          <a:xfrm>
            <a:off x="655530" y="246324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5A2157-3AB9-4373-A042-A6B96FFC7B23}"/>
              </a:ext>
            </a:extLst>
          </p:cNvPr>
          <p:cNvSpPr/>
          <p:nvPr/>
        </p:nvSpPr>
        <p:spPr>
          <a:xfrm>
            <a:off x="654448" y="200700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97D63E19-F8AD-4167-8215-581941F521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298196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C3A1996F-D74E-46CE-94C1-286A8D5DC1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989" y="272250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Text Box 10">
            <a:extLst>
              <a:ext uri="{FF2B5EF4-FFF2-40B4-BE49-F238E27FC236}">
                <a16:creationId xmlns:a16="http://schemas.microsoft.com/office/drawing/2014/main" id="{1C2B0DD1-B209-42B0-A87F-7A064BCBFF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44" y="293859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16" name="Text Box 11">
            <a:extLst>
              <a:ext uri="{FF2B5EF4-FFF2-40B4-BE49-F238E27FC236}">
                <a16:creationId xmlns:a16="http://schemas.microsoft.com/office/drawing/2014/main" id="{07C49921-8A28-42E7-82CC-996599FF3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534" y="267434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7528AE7C-DD98-4DF5-A0C6-B3F706B1A9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16" y="241683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Text Box 13">
            <a:extLst>
              <a:ext uri="{FF2B5EF4-FFF2-40B4-BE49-F238E27FC236}">
                <a16:creationId xmlns:a16="http://schemas.microsoft.com/office/drawing/2014/main" id="{9A70B1C2-16FF-4EB4-99A1-8C037595B7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429" y="198433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EA6AB9D-9BAD-49BB-B97E-A2E32C8EADF4}"/>
              </a:ext>
            </a:extLst>
          </p:cNvPr>
          <p:cNvCxnSpPr>
            <a:cxnSpLocks/>
          </p:cNvCxnSpPr>
          <p:nvPr/>
        </p:nvCxnSpPr>
        <p:spPr>
          <a:xfrm>
            <a:off x="4707816" y="4105666"/>
            <a:ext cx="240702" cy="28554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255D92-C532-421B-9BD4-CFB4F6EF21F0}"/>
              </a:ext>
            </a:extLst>
          </p:cNvPr>
          <p:cNvCxnSpPr>
            <a:cxnSpLocks/>
          </p:cNvCxnSpPr>
          <p:nvPr/>
        </p:nvCxnSpPr>
        <p:spPr>
          <a:xfrm flipH="1">
            <a:off x="5184588" y="4105666"/>
            <a:ext cx="273176" cy="29899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42DEDE5-4360-4E6F-A333-B5BFEFA36D84}"/>
              </a:ext>
            </a:extLst>
          </p:cNvPr>
          <p:cNvCxnSpPr>
            <a:cxnSpLocks/>
          </p:cNvCxnSpPr>
          <p:nvPr/>
        </p:nvCxnSpPr>
        <p:spPr>
          <a:xfrm flipH="1">
            <a:off x="6028768" y="4290557"/>
            <a:ext cx="1788381" cy="60865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3E2FB63-5BF8-462C-B403-193904E9721E}"/>
              </a:ext>
            </a:extLst>
          </p:cNvPr>
          <p:cNvSpPr txBox="1"/>
          <p:nvPr/>
        </p:nvSpPr>
        <p:spPr>
          <a:xfrm>
            <a:off x="682626" y="342952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A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D66486DA-A7A1-4F9A-A76C-EAB2C89FDE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9989" y="336799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BF87E83-CB05-4D29-A621-5BEFBD6D2717}"/>
              </a:ext>
            </a:extLst>
          </p:cNvPr>
          <p:cNvSpPr txBox="1"/>
          <p:nvPr/>
        </p:nvSpPr>
        <p:spPr>
          <a:xfrm>
            <a:off x="3068172" y="342952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B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65394219-5331-4033-86AD-67F0A2BF84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9581" y="336799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906CFE-061C-422E-A0C0-43D3A864E5AA}"/>
              </a:ext>
            </a:extLst>
          </p:cNvPr>
          <p:cNvSpPr txBox="1"/>
          <p:nvPr/>
        </p:nvSpPr>
        <p:spPr>
          <a:xfrm>
            <a:off x="5457764" y="342952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C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AD734481-DB17-4994-8A19-77C85790B6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0906" y="336799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5331F64-B3A3-4C0E-AD09-A81720A377C4}"/>
              </a:ext>
            </a:extLst>
          </p:cNvPr>
          <p:cNvSpPr txBox="1"/>
          <p:nvPr/>
        </p:nvSpPr>
        <p:spPr>
          <a:xfrm>
            <a:off x="7839090" y="342952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D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9F48F085-24ED-480C-B8CE-DDA7CC2E8579}"/>
              </a:ext>
            </a:extLst>
          </p:cNvPr>
          <p:cNvSpPr/>
          <p:nvPr/>
        </p:nvSpPr>
        <p:spPr>
          <a:xfrm rot="16200000">
            <a:off x="1388072" y="3836064"/>
            <a:ext cx="198467" cy="1624321"/>
          </a:xfrm>
          <a:prstGeom prst="leftBrace">
            <a:avLst>
              <a:gd name="adj1" fmla="val 113730"/>
              <a:gd name="adj2" fmla="val 50000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CA0E142-9774-42FF-8CBB-2C679A28559C}"/>
              </a:ext>
            </a:extLst>
          </p:cNvPr>
          <p:cNvSpPr txBox="1"/>
          <p:nvPr/>
        </p:nvSpPr>
        <p:spPr>
          <a:xfrm>
            <a:off x="682626" y="4886666"/>
            <a:ext cx="159859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Memory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BF3DF6-FFB1-4288-BF02-C1A1F02BB402}"/>
              </a:ext>
            </a:extLst>
          </p:cNvPr>
          <p:cNvSpPr txBox="1"/>
          <p:nvPr/>
        </p:nvSpPr>
        <p:spPr>
          <a:xfrm>
            <a:off x="5326747" y="5154853"/>
            <a:ext cx="64449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</a:t>
            </a:r>
          </a:p>
        </p:txBody>
      </p:sp>
      <p:sp>
        <p:nvSpPr>
          <p:cNvPr id="32" name="Rectangle 2" descr="Wide upward diagonal">
            <a:extLst>
              <a:ext uri="{FF2B5EF4-FFF2-40B4-BE49-F238E27FC236}">
                <a16:creationId xmlns:a16="http://schemas.microsoft.com/office/drawing/2014/main" id="{424215D8-C5C5-4DA5-BDDA-CD5BD72D70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902" y="202490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257D8D4-8350-414A-AEF0-B21330DFB6E6}"/>
              </a:ext>
            </a:extLst>
          </p:cNvPr>
          <p:cNvSpPr/>
          <p:nvPr/>
        </p:nvSpPr>
        <p:spPr>
          <a:xfrm>
            <a:off x="3039987" y="246324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67C7E5-E107-4049-8AB2-5482391C5445}"/>
              </a:ext>
            </a:extLst>
          </p:cNvPr>
          <p:cNvSpPr/>
          <p:nvPr/>
        </p:nvSpPr>
        <p:spPr>
          <a:xfrm>
            <a:off x="3038905" y="200700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Rectangle 6">
            <a:extLst>
              <a:ext uri="{FF2B5EF4-FFF2-40B4-BE49-F238E27FC236}">
                <a16:creationId xmlns:a16="http://schemas.microsoft.com/office/drawing/2014/main" id="{74AAE043-8AA7-4A05-8456-F8E23CF025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902" y="298196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Rectangle 7">
            <a:extLst>
              <a:ext uri="{FF2B5EF4-FFF2-40B4-BE49-F238E27FC236}">
                <a16:creationId xmlns:a16="http://schemas.microsoft.com/office/drawing/2014/main" id="{018F7A3F-92EC-44D4-9C86-54B913CB0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9446" y="272250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7" name="Text Box 10">
            <a:extLst>
              <a:ext uri="{FF2B5EF4-FFF2-40B4-BE49-F238E27FC236}">
                <a16:creationId xmlns:a16="http://schemas.microsoft.com/office/drawing/2014/main" id="{F15D2665-2B58-4AFC-9AE4-60A7420C6A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4501" y="293859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38" name="Text Box 11">
            <a:extLst>
              <a:ext uri="{FF2B5EF4-FFF2-40B4-BE49-F238E27FC236}">
                <a16:creationId xmlns:a16="http://schemas.microsoft.com/office/drawing/2014/main" id="{AD475185-BF0F-4DAB-99A8-0CB53BD502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9991" y="267434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39" name="Text Box 12">
            <a:extLst>
              <a:ext uri="{FF2B5EF4-FFF2-40B4-BE49-F238E27FC236}">
                <a16:creationId xmlns:a16="http://schemas.microsoft.com/office/drawing/2014/main" id="{75CE4961-6480-41B6-A20F-9ABB4FEA5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1973" y="241683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0" name="Text Box 13">
            <a:extLst>
              <a:ext uri="{FF2B5EF4-FFF2-40B4-BE49-F238E27FC236}">
                <a16:creationId xmlns:a16="http://schemas.microsoft.com/office/drawing/2014/main" id="{B40726AA-AF82-4E18-A9FD-323E33A5E7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0886" y="198433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41" name="Rectangle 2" descr="Wide upward diagonal">
            <a:extLst>
              <a:ext uri="{FF2B5EF4-FFF2-40B4-BE49-F238E27FC236}">
                <a16:creationId xmlns:a16="http://schemas.microsoft.com/office/drawing/2014/main" id="{9C9C7B0F-FEEB-40B2-8EC8-49AC122F34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0083" y="202490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EC35936-7940-471D-B5BC-CF9412A4759B}"/>
              </a:ext>
            </a:extLst>
          </p:cNvPr>
          <p:cNvSpPr/>
          <p:nvPr/>
        </p:nvSpPr>
        <p:spPr>
          <a:xfrm>
            <a:off x="5431168" y="246324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5FB8451-A4BA-4033-BD11-F052992F0B2F}"/>
              </a:ext>
            </a:extLst>
          </p:cNvPr>
          <p:cNvSpPr/>
          <p:nvPr/>
        </p:nvSpPr>
        <p:spPr>
          <a:xfrm>
            <a:off x="5430086" y="200700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4" name="Rectangle 6">
            <a:extLst>
              <a:ext uri="{FF2B5EF4-FFF2-40B4-BE49-F238E27FC236}">
                <a16:creationId xmlns:a16="http://schemas.microsoft.com/office/drawing/2014/main" id="{9BE1B4C5-60C0-4645-BA95-B8C7F1A9CC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0083" y="298196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Rectangle 7">
            <a:extLst>
              <a:ext uri="{FF2B5EF4-FFF2-40B4-BE49-F238E27FC236}">
                <a16:creationId xmlns:a16="http://schemas.microsoft.com/office/drawing/2014/main" id="{70513BB1-336D-4A34-9C05-E3C6116F83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0627" y="272250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Text Box 10">
            <a:extLst>
              <a:ext uri="{FF2B5EF4-FFF2-40B4-BE49-F238E27FC236}">
                <a16:creationId xmlns:a16="http://schemas.microsoft.com/office/drawing/2014/main" id="{17196BA5-0421-47B2-9263-43DCECC5A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5682" y="293859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47" name="Text Box 11">
            <a:extLst>
              <a:ext uri="{FF2B5EF4-FFF2-40B4-BE49-F238E27FC236}">
                <a16:creationId xmlns:a16="http://schemas.microsoft.com/office/drawing/2014/main" id="{283C957C-C25D-46A0-81A2-6203385B48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1172" y="267434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48" name="Text Box 12">
            <a:extLst>
              <a:ext uri="{FF2B5EF4-FFF2-40B4-BE49-F238E27FC236}">
                <a16:creationId xmlns:a16="http://schemas.microsoft.com/office/drawing/2014/main" id="{AEB6A384-383B-4BEC-9E2F-1BD8BE3D34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3154" y="241683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9" name="Text Box 13">
            <a:extLst>
              <a:ext uri="{FF2B5EF4-FFF2-40B4-BE49-F238E27FC236}">
                <a16:creationId xmlns:a16="http://schemas.microsoft.com/office/drawing/2014/main" id="{79756E7D-236D-4E20-855B-2AA1FDA7F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2067" y="198433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50" name="Rectangle 2" descr="Wide upward diagonal">
            <a:extLst>
              <a:ext uri="{FF2B5EF4-FFF2-40B4-BE49-F238E27FC236}">
                <a16:creationId xmlns:a16="http://schemas.microsoft.com/office/drawing/2014/main" id="{C4590CFB-4EA4-4449-BA35-FBCC777CD8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362" y="202490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E26D7AD-7C69-478F-822F-B8849AAEB40F}"/>
              </a:ext>
            </a:extLst>
          </p:cNvPr>
          <p:cNvSpPr/>
          <p:nvPr/>
        </p:nvSpPr>
        <p:spPr>
          <a:xfrm>
            <a:off x="7813447" y="246324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414C2BB-2C17-4927-A6D6-E1BC14594921}"/>
              </a:ext>
            </a:extLst>
          </p:cNvPr>
          <p:cNvSpPr/>
          <p:nvPr/>
        </p:nvSpPr>
        <p:spPr>
          <a:xfrm>
            <a:off x="7812365" y="200700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" name="Rectangle 6">
            <a:extLst>
              <a:ext uri="{FF2B5EF4-FFF2-40B4-BE49-F238E27FC236}">
                <a16:creationId xmlns:a16="http://schemas.microsoft.com/office/drawing/2014/main" id="{ABAE3A51-E857-4796-B860-E0BB69574A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362" y="298196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Rectangle 7">
            <a:extLst>
              <a:ext uri="{FF2B5EF4-FFF2-40B4-BE49-F238E27FC236}">
                <a16:creationId xmlns:a16="http://schemas.microsoft.com/office/drawing/2014/main" id="{547D012C-AB69-4904-A5D3-E70FFB10A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906" y="272250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Text Box 10">
            <a:extLst>
              <a:ext uri="{FF2B5EF4-FFF2-40B4-BE49-F238E27FC236}">
                <a16:creationId xmlns:a16="http://schemas.microsoft.com/office/drawing/2014/main" id="{E2143B9F-16F8-4DC6-8B39-FB6C3F148C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7961" y="293859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56" name="Text Box 11">
            <a:extLst>
              <a:ext uri="{FF2B5EF4-FFF2-40B4-BE49-F238E27FC236}">
                <a16:creationId xmlns:a16="http://schemas.microsoft.com/office/drawing/2014/main" id="{7C40AEFC-48B0-4458-91D2-3441BC7BD5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3451" y="267434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57" name="Text Box 12">
            <a:extLst>
              <a:ext uri="{FF2B5EF4-FFF2-40B4-BE49-F238E27FC236}">
                <a16:creationId xmlns:a16="http://schemas.microsoft.com/office/drawing/2014/main" id="{4C1DB9BF-144C-4286-843F-76D0A886A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5433" y="241683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8" name="Text Box 13">
            <a:extLst>
              <a:ext uri="{FF2B5EF4-FFF2-40B4-BE49-F238E27FC236}">
                <a16:creationId xmlns:a16="http://schemas.microsoft.com/office/drawing/2014/main" id="{2AD570E9-9BC1-48C0-AC9C-CC799E255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4346" y="198433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A54DB8-E228-4CEC-94D1-172ADF6113AE}"/>
              </a:ext>
            </a:extLst>
          </p:cNvPr>
          <p:cNvSpPr txBox="1"/>
          <p:nvPr/>
        </p:nvSpPr>
        <p:spPr>
          <a:xfrm>
            <a:off x="682626" y="1602307"/>
            <a:ext cx="159859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8F46B8D-BC10-45FD-8EFF-F4EC8A406B46}"/>
              </a:ext>
            </a:extLst>
          </p:cNvPr>
          <p:cNvSpPr txBox="1"/>
          <p:nvPr/>
        </p:nvSpPr>
        <p:spPr>
          <a:xfrm>
            <a:off x="3054913" y="1602307"/>
            <a:ext cx="159859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0A53412-E087-4433-A349-B8F52EF27149}"/>
              </a:ext>
            </a:extLst>
          </p:cNvPr>
          <p:cNvSpPr txBox="1"/>
          <p:nvPr/>
        </p:nvSpPr>
        <p:spPr>
          <a:xfrm>
            <a:off x="5446279" y="1602307"/>
            <a:ext cx="159859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BD1B333-A8DC-4667-97A1-BE0B5E2348A9}"/>
              </a:ext>
            </a:extLst>
          </p:cNvPr>
          <p:cNvSpPr txBox="1"/>
          <p:nvPr/>
        </p:nvSpPr>
        <p:spPr>
          <a:xfrm>
            <a:off x="7828373" y="1602307"/>
            <a:ext cx="159859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</p:spTree>
    <p:extLst>
      <p:ext uri="{BB962C8B-B14F-4D97-AF65-F5344CB8AC3E}">
        <p14:creationId xmlns:p14="http://schemas.microsoft.com/office/powerpoint/2010/main" val="197326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59" grpId="1"/>
      <p:bldP spid="60" grpId="0"/>
      <p:bldP spid="60" grpId="1"/>
      <p:bldP spid="61" grpId="0"/>
      <p:bldP spid="61" grpId="1"/>
      <p:bldP spid="6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5CA07-AF80-4A83-816E-FE8BE662C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Problems with “fairness”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2F7061-CE7D-4163-B0C5-9D42D15C4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13B525-6564-42A8-82DA-CB3463C85FB8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869076"/>
            <a:ext cx="9584514" cy="834323"/>
          </a:xfrm>
        </p:spPr>
        <p:txBody>
          <a:bodyPr/>
          <a:lstStyle/>
          <a:p>
            <a:r>
              <a:rPr lang="en-US" dirty="0"/>
              <a:t>Let’s say I want to play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Doom</a:t>
            </a:r>
            <a:r>
              <a:rPr lang="en-US" dirty="0"/>
              <a:t> Eternal</a:t>
            </a:r>
          </a:p>
          <a:p>
            <a:pPr lvl="1"/>
            <a:r>
              <a:rPr lang="en-US" dirty="0"/>
              <a:t>In round-robin, I give the video game 25% of my resources.</a:t>
            </a:r>
          </a:p>
        </p:txBody>
      </p:sp>
      <p:pic>
        <p:nvPicPr>
          <p:cNvPr id="6" name="Picture 5" descr="Doom&#10;">
            <a:extLst>
              <a:ext uri="{FF2B5EF4-FFF2-40B4-BE49-F238E27FC236}">
                <a16:creationId xmlns:a16="http://schemas.microsoft.com/office/drawing/2014/main" id="{91A9038B-8391-4BB0-9105-704500DC8C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582" y="926191"/>
            <a:ext cx="581062" cy="295553"/>
          </a:xfrm>
          <a:prstGeom prst="rect">
            <a:avLst/>
          </a:prstGeom>
          <a:effectLst>
            <a:outerShdw blurRad="12700" dir="5400000" algn="ctr" rotWithShape="0">
              <a:schemeClr val="tx1"/>
            </a:outerShdw>
          </a:effec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A26FC73-9C49-4697-8039-14C080D35E8F}"/>
              </a:ext>
            </a:extLst>
          </p:cNvPr>
          <p:cNvCxnSpPr>
            <a:cxnSpLocks/>
          </p:cNvCxnSpPr>
          <p:nvPr/>
        </p:nvCxnSpPr>
        <p:spPr>
          <a:xfrm>
            <a:off x="2313867" y="4415663"/>
            <a:ext cx="1817371" cy="57499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6">
            <a:extLst>
              <a:ext uri="{FF2B5EF4-FFF2-40B4-BE49-F238E27FC236}">
                <a16:creationId xmlns:a16="http://schemas.microsoft.com/office/drawing/2014/main" id="{FC2D6107-33AE-4690-BDA9-6BBB21DBBF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3" y="345943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Rectangle 2" descr="Wide upward diagonal">
            <a:extLst>
              <a:ext uri="{FF2B5EF4-FFF2-40B4-BE49-F238E27FC236}">
                <a16:creationId xmlns:a16="http://schemas.microsoft.com/office/drawing/2014/main" id="{D195A869-0B7F-4796-8875-FAD6A1B5E2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211634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07AEECA-C2C8-4B21-A261-14F7E1D1B01B}"/>
              </a:ext>
            </a:extLst>
          </p:cNvPr>
          <p:cNvSpPr/>
          <p:nvPr/>
        </p:nvSpPr>
        <p:spPr>
          <a:xfrm>
            <a:off x="655530" y="255468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620FB8-2D6D-4498-B8AB-1763B67A8F90}"/>
              </a:ext>
            </a:extLst>
          </p:cNvPr>
          <p:cNvSpPr/>
          <p:nvPr/>
        </p:nvSpPr>
        <p:spPr>
          <a:xfrm>
            <a:off x="654448" y="209844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C0338364-8EE1-49ED-A6BD-337BC61FEF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307340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49135233-C7A9-485B-94C7-E70242AB5F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989" y="281394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Text Box 10">
            <a:extLst>
              <a:ext uri="{FF2B5EF4-FFF2-40B4-BE49-F238E27FC236}">
                <a16:creationId xmlns:a16="http://schemas.microsoft.com/office/drawing/2014/main" id="{A0BA71AB-8A88-4EC0-9D82-3BEB29C2A4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44" y="303003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15" name="Text Box 11">
            <a:extLst>
              <a:ext uri="{FF2B5EF4-FFF2-40B4-BE49-F238E27FC236}">
                <a16:creationId xmlns:a16="http://schemas.microsoft.com/office/drawing/2014/main" id="{23674111-4F1C-4909-BD0C-4F803C6017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534" y="276578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16" name="Text Box 12">
            <a:extLst>
              <a:ext uri="{FF2B5EF4-FFF2-40B4-BE49-F238E27FC236}">
                <a16:creationId xmlns:a16="http://schemas.microsoft.com/office/drawing/2014/main" id="{70953835-36FB-45AB-A12A-88D5A05957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16" y="250827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7" name="Text Box 13">
            <a:extLst>
              <a:ext uri="{FF2B5EF4-FFF2-40B4-BE49-F238E27FC236}">
                <a16:creationId xmlns:a16="http://schemas.microsoft.com/office/drawing/2014/main" id="{511A07C8-A720-4D15-8137-8F2742CA79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429" y="207577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0903C8E-A99B-4154-B168-4733842E7288}"/>
              </a:ext>
            </a:extLst>
          </p:cNvPr>
          <p:cNvCxnSpPr>
            <a:cxnSpLocks/>
          </p:cNvCxnSpPr>
          <p:nvPr/>
        </p:nvCxnSpPr>
        <p:spPr>
          <a:xfrm>
            <a:off x="4707816" y="4197106"/>
            <a:ext cx="240702" cy="28554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B31736B-D688-4F17-825D-BF100F282E73}"/>
              </a:ext>
            </a:extLst>
          </p:cNvPr>
          <p:cNvCxnSpPr>
            <a:cxnSpLocks/>
          </p:cNvCxnSpPr>
          <p:nvPr/>
        </p:nvCxnSpPr>
        <p:spPr>
          <a:xfrm flipH="1">
            <a:off x="5184588" y="4197106"/>
            <a:ext cx="273176" cy="29899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D2B4915-952F-475D-A180-2CFCCAF33D91}"/>
              </a:ext>
            </a:extLst>
          </p:cNvPr>
          <p:cNvCxnSpPr>
            <a:cxnSpLocks/>
          </p:cNvCxnSpPr>
          <p:nvPr/>
        </p:nvCxnSpPr>
        <p:spPr>
          <a:xfrm flipH="1">
            <a:off x="6028768" y="4381997"/>
            <a:ext cx="1788381" cy="60865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85ABA02-1671-4ADE-85F9-F03A312C6FD7}"/>
              </a:ext>
            </a:extLst>
          </p:cNvPr>
          <p:cNvSpPr txBox="1"/>
          <p:nvPr/>
        </p:nvSpPr>
        <p:spPr>
          <a:xfrm>
            <a:off x="682626" y="352096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A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201CECB3-3A4C-4661-805A-51E8F1851E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9989" y="345943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65ACD3-37C2-44A6-A4FB-936DFA8DF270}"/>
              </a:ext>
            </a:extLst>
          </p:cNvPr>
          <p:cNvSpPr txBox="1"/>
          <p:nvPr/>
        </p:nvSpPr>
        <p:spPr>
          <a:xfrm>
            <a:off x="3068172" y="352096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B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2657C018-77A6-483B-B328-217F4EC849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9581" y="345943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2339B2-BC7F-4C1F-A10C-54B8541D50C8}"/>
              </a:ext>
            </a:extLst>
          </p:cNvPr>
          <p:cNvSpPr txBox="1"/>
          <p:nvPr/>
        </p:nvSpPr>
        <p:spPr>
          <a:xfrm>
            <a:off x="5457764" y="352096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C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1F620FDD-8A34-430E-9EAE-8D27A327FA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0906" y="3459430"/>
            <a:ext cx="1667436" cy="960664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44DC9A-C594-4540-9A54-E0D6D940876E}"/>
              </a:ext>
            </a:extLst>
          </p:cNvPr>
          <p:cNvSpPr txBox="1"/>
          <p:nvPr/>
        </p:nvSpPr>
        <p:spPr>
          <a:xfrm>
            <a:off x="7839090" y="3520961"/>
            <a:ext cx="1598596" cy="810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 D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28" name="Left Brace 27">
            <a:extLst>
              <a:ext uri="{FF2B5EF4-FFF2-40B4-BE49-F238E27FC236}">
                <a16:creationId xmlns:a16="http://schemas.microsoft.com/office/drawing/2014/main" id="{0AFE46BE-1613-4F75-958F-C9500FD41826}"/>
              </a:ext>
            </a:extLst>
          </p:cNvPr>
          <p:cNvSpPr/>
          <p:nvPr/>
        </p:nvSpPr>
        <p:spPr>
          <a:xfrm rot="16200000">
            <a:off x="1388072" y="3927504"/>
            <a:ext cx="198467" cy="1624321"/>
          </a:xfrm>
          <a:prstGeom prst="leftBrace">
            <a:avLst>
              <a:gd name="adj1" fmla="val 113730"/>
              <a:gd name="adj2" fmla="val 50000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99CFBA-2803-4690-8E1F-424350914314}"/>
              </a:ext>
            </a:extLst>
          </p:cNvPr>
          <p:cNvSpPr txBox="1"/>
          <p:nvPr/>
        </p:nvSpPr>
        <p:spPr>
          <a:xfrm>
            <a:off x="682626" y="4978106"/>
            <a:ext cx="1598596" cy="571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This should get more priority.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86CA439-09B4-4C41-83BE-99F55E58F2E2}"/>
              </a:ext>
            </a:extLst>
          </p:cNvPr>
          <p:cNvSpPr txBox="1"/>
          <p:nvPr/>
        </p:nvSpPr>
        <p:spPr>
          <a:xfrm>
            <a:off x="5326747" y="5246293"/>
            <a:ext cx="64449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</a:t>
            </a:r>
          </a:p>
        </p:txBody>
      </p:sp>
      <p:sp>
        <p:nvSpPr>
          <p:cNvPr id="31" name="Rectangle 2" descr="Wide upward diagonal">
            <a:extLst>
              <a:ext uri="{FF2B5EF4-FFF2-40B4-BE49-F238E27FC236}">
                <a16:creationId xmlns:a16="http://schemas.microsoft.com/office/drawing/2014/main" id="{D0933207-733F-427F-9D48-30582003C3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902" y="211634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B22E73F-719E-4C7C-AAFA-457FD65F1CFD}"/>
              </a:ext>
            </a:extLst>
          </p:cNvPr>
          <p:cNvSpPr/>
          <p:nvPr/>
        </p:nvSpPr>
        <p:spPr>
          <a:xfrm>
            <a:off x="3039987" y="255468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A94E115-70BC-4AD5-B574-E3BB04B2164A}"/>
              </a:ext>
            </a:extLst>
          </p:cNvPr>
          <p:cNvSpPr/>
          <p:nvPr/>
        </p:nvSpPr>
        <p:spPr>
          <a:xfrm>
            <a:off x="3038905" y="209844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4" name="Rectangle 6">
            <a:extLst>
              <a:ext uri="{FF2B5EF4-FFF2-40B4-BE49-F238E27FC236}">
                <a16:creationId xmlns:a16="http://schemas.microsoft.com/office/drawing/2014/main" id="{1848640A-5CAF-421D-A2C8-390C60A568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902" y="307340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Rectangle 7">
            <a:extLst>
              <a:ext uri="{FF2B5EF4-FFF2-40B4-BE49-F238E27FC236}">
                <a16:creationId xmlns:a16="http://schemas.microsoft.com/office/drawing/2014/main" id="{B08ADDA8-A770-40A8-BD50-210C0170C2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9446" y="281394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Text Box 10">
            <a:extLst>
              <a:ext uri="{FF2B5EF4-FFF2-40B4-BE49-F238E27FC236}">
                <a16:creationId xmlns:a16="http://schemas.microsoft.com/office/drawing/2014/main" id="{0877A29B-3F20-41EB-8D26-F23C492FAB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4501" y="303003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37" name="Text Box 11">
            <a:extLst>
              <a:ext uri="{FF2B5EF4-FFF2-40B4-BE49-F238E27FC236}">
                <a16:creationId xmlns:a16="http://schemas.microsoft.com/office/drawing/2014/main" id="{7DE53662-23E8-4D6C-87C3-ACB2F159BA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9991" y="276578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38" name="Text Box 12">
            <a:extLst>
              <a:ext uri="{FF2B5EF4-FFF2-40B4-BE49-F238E27FC236}">
                <a16:creationId xmlns:a16="http://schemas.microsoft.com/office/drawing/2014/main" id="{F7453FA8-FCC4-469A-8238-B49C26E2D1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1973" y="250827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9" name="Text Box 13">
            <a:extLst>
              <a:ext uri="{FF2B5EF4-FFF2-40B4-BE49-F238E27FC236}">
                <a16:creationId xmlns:a16="http://schemas.microsoft.com/office/drawing/2014/main" id="{161BFD25-2D98-46C3-B6FC-09DB2B59B4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0886" y="207577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40" name="Rectangle 2" descr="Wide upward diagonal">
            <a:extLst>
              <a:ext uri="{FF2B5EF4-FFF2-40B4-BE49-F238E27FC236}">
                <a16:creationId xmlns:a16="http://schemas.microsoft.com/office/drawing/2014/main" id="{37BB24CF-1A2F-49E7-8FFC-6E5444839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0083" y="211634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DFD5EC4-7FFD-4E18-BFFE-36F5E9B8AEBB}"/>
              </a:ext>
            </a:extLst>
          </p:cNvPr>
          <p:cNvSpPr/>
          <p:nvPr/>
        </p:nvSpPr>
        <p:spPr>
          <a:xfrm>
            <a:off x="5431168" y="255468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487ECD1-9F89-451E-BEFB-B7E5DA43921B}"/>
              </a:ext>
            </a:extLst>
          </p:cNvPr>
          <p:cNvSpPr/>
          <p:nvPr/>
        </p:nvSpPr>
        <p:spPr>
          <a:xfrm>
            <a:off x="5430086" y="209844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3" name="Rectangle 6">
            <a:extLst>
              <a:ext uri="{FF2B5EF4-FFF2-40B4-BE49-F238E27FC236}">
                <a16:creationId xmlns:a16="http://schemas.microsoft.com/office/drawing/2014/main" id="{0E9F2A9F-204D-40B4-8C09-8318C6847C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0083" y="307340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Rectangle 7">
            <a:extLst>
              <a:ext uri="{FF2B5EF4-FFF2-40B4-BE49-F238E27FC236}">
                <a16:creationId xmlns:a16="http://schemas.microsoft.com/office/drawing/2014/main" id="{67C8AD15-8CA7-4E1E-88EF-511B27CD1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0627" y="281394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Text Box 10">
            <a:extLst>
              <a:ext uri="{FF2B5EF4-FFF2-40B4-BE49-F238E27FC236}">
                <a16:creationId xmlns:a16="http://schemas.microsoft.com/office/drawing/2014/main" id="{328D726E-2E51-4D17-AA3C-56C7D7F328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5682" y="303003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46" name="Text Box 11">
            <a:extLst>
              <a:ext uri="{FF2B5EF4-FFF2-40B4-BE49-F238E27FC236}">
                <a16:creationId xmlns:a16="http://schemas.microsoft.com/office/drawing/2014/main" id="{4430DE67-4FF5-480A-B031-945F51775C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1172" y="276578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47" name="Text Box 12">
            <a:extLst>
              <a:ext uri="{FF2B5EF4-FFF2-40B4-BE49-F238E27FC236}">
                <a16:creationId xmlns:a16="http://schemas.microsoft.com/office/drawing/2014/main" id="{75641DB8-D34A-4606-B462-42D69A4847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3154" y="250827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8" name="Text Box 13">
            <a:extLst>
              <a:ext uri="{FF2B5EF4-FFF2-40B4-BE49-F238E27FC236}">
                <a16:creationId xmlns:a16="http://schemas.microsoft.com/office/drawing/2014/main" id="{AB9EBD9C-7439-4E13-8A57-E307893106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2067" y="207577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49" name="Rectangle 2" descr="Wide upward diagonal">
            <a:extLst>
              <a:ext uri="{FF2B5EF4-FFF2-40B4-BE49-F238E27FC236}">
                <a16:creationId xmlns:a16="http://schemas.microsoft.com/office/drawing/2014/main" id="{F1BC3825-1EBC-4B91-95EA-4827AE5F9C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362" y="2116349"/>
            <a:ext cx="1667436" cy="1236933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D42DB3E-A2DF-4544-89E9-F2A8121FE9B7}"/>
              </a:ext>
            </a:extLst>
          </p:cNvPr>
          <p:cNvSpPr/>
          <p:nvPr/>
        </p:nvSpPr>
        <p:spPr>
          <a:xfrm>
            <a:off x="7813447" y="2554687"/>
            <a:ext cx="1667436" cy="275300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2BA9A95-89EE-47E6-8EB3-6FAC5780FF2A}"/>
              </a:ext>
            </a:extLst>
          </p:cNvPr>
          <p:cNvSpPr/>
          <p:nvPr/>
        </p:nvSpPr>
        <p:spPr>
          <a:xfrm>
            <a:off x="7812365" y="2098447"/>
            <a:ext cx="1659419" cy="2942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2" name="Rectangle 6">
            <a:extLst>
              <a:ext uri="{FF2B5EF4-FFF2-40B4-BE49-F238E27FC236}">
                <a16:creationId xmlns:a16="http://schemas.microsoft.com/office/drawing/2014/main" id="{D62BC21E-14F7-411D-9B8A-06785E392C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362" y="3073404"/>
            <a:ext cx="1667436" cy="279878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3" name="Rectangle 7">
            <a:extLst>
              <a:ext uri="{FF2B5EF4-FFF2-40B4-BE49-F238E27FC236}">
                <a16:creationId xmlns:a16="http://schemas.microsoft.com/office/drawing/2014/main" id="{43B76A53-47FB-4C8D-ADA8-E4396CCB3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906" y="2813949"/>
            <a:ext cx="1667436" cy="272646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 Box 10">
            <a:extLst>
              <a:ext uri="{FF2B5EF4-FFF2-40B4-BE49-F238E27FC236}">
                <a16:creationId xmlns:a16="http://schemas.microsoft.com/office/drawing/2014/main" id="{E0418D63-9A66-46A8-A4E2-E9D3B8B651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7961" y="3030031"/>
            <a:ext cx="165942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55" name="Text Box 11">
            <a:extLst>
              <a:ext uri="{FF2B5EF4-FFF2-40B4-BE49-F238E27FC236}">
                <a16:creationId xmlns:a16="http://schemas.microsoft.com/office/drawing/2014/main" id="{54A5A42C-C31B-4BC6-BB4E-A2BE83574B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3451" y="2765780"/>
            <a:ext cx="1667434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56" name="Text Box 12">
            <a:extLst>
              <a:ext uri="{FF2B5EF4-FFF2-40B4-BE49-F238E27FC236}">
                <a16:creationId xmlns:a16="http://schemas.microsoft.com/office/drawing/2014/main" id="{C37CD171-58EC-4213-9F00-EEC4D705DE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5433" y="2508272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16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7" name="Text Box 13">
            <a:extLst>
              <a:ext uri="{FF2B5EF4-FFF2-40B4-BE49-F238E27FC236}">
                <a16:creationId xmlns:a16="http://schemas.microsoft.com/office/drawing/2014/main" id="{D407F422-5E5F-48D5-A253-A4AF1F6650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4346" y="2075776"/>
            <a:ext cx="167545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FB477E-91C9-40CF-AC12-DA49052E79F5}"/>
              </a:ext>
            </a:extLst>
          </p:cNvPr>
          <p:cNvSpPr txBox="1"/>
          <p:nvPr/>
        </p:nvSpPr>
        <p:spPr>
          <a:xfrm>
            <a:off x="1540042" y="1693747"/>
            <a:ext cx="741180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7885280-1E88-4523-9EF5-30229BE30786}"/>
              </a:ext>
            </a:extLst>
          </p:cNvPr>
          <p:cNvSpPr txBox="1"/>
          <p:nvPr/>
        </p:nvSpPr>
        <p:spPr>
          <a:xfrm>
            <a:off x="3912329" y="1693747"/>
            <a:ext cx="741180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5F684B0-F39D-48D6-99F1-3A59C7842D70}"/>
              </a:ext>
            </a:extLst>
          </p:cNvPr>
          <p:cNvSpPr txBox="1"/>
          <p:nvPr/>
        </p:nvSpPr>
        <p:spPr>
          <a:xfrm>
            <a:off x="6303693" y="1693747"/>
            <a:ext cx="741181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C326224-7212-494B-A778-87AB2065159C}"/>
              </a:ext>
            </a:extLst>
          </p:cNvPr>
          <p:cNvSpPr txBox="1"/>
          <p:nvPr/>
        </p:nvSpPr>
        <p:spPr>
          <a:xfrm>
            <a:off x="8685787" y="1693747"/>
            <a:ext cx="741181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FDD8733-C4AB-4A5A-9DC7-F010363BB78C}"/>
              </a:ext>
            </a:extLst>
          </p:cNvPr>
          <p:cNvGrpSpPr/>
          <p:nvPr/>
        </p:nvGrpSpPr>
        <p:grpSpPr>
          <a:xfrm>
            <a:off x="4246282" y="4482655"/>
            <a:ext cx="1667436" cy="1202753"/>
            <a:chOff x="548683" y="4266697"/>
            <a:chExt cx="1500692" cy="1082478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161AFCD-EB0D-4CFE-A7A5-F3CE185B2851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pic>
          <p:nvPicPr>
            <p:cNvPr id="64" name="Graphic 63">
              <a:extLst>
                <a:ext uri="{FF2B5EF4-FFF2-40B4-BE49-F238E27FC236}">
                  <a16:creationId xmlns:a16="http://schemas.microsoft.com/office/drawing/2014/main" id="{A135CB76-1075-4BBC-9BC3-4E915CB99C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3723" y="4266697"/>
              <a:ext cx="1082478" cy="1082478"/>
            </a:xfrm>
            <a:prstGeom prst="rect">
              <a:avLst/>
            </a:prstGeom>
          </p:spPr>
        </p:pic>
      </p:grpSp>
      <p:pic>
        <p:nvPicPr>
          <p:cNvPr id="1026" name="Picture 2" descr="Image result for doom eternal">
            <a:extLst>
              <a:ext uri="{FF2B5EF4-FFF2-40B4-BE49-F238E27FC236}">
                <a16:creationId xmlns:a16="http://schemas.microsoft.com/office/drawing/2014/main" id="{FD39A563-0348-4771-AB0A-C06B141F04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39" r="29070"/>
          <a:stretch/>
        </p:blipFill>
        <p:spPr bwMode="auto">
          <a:xfrm>
            <a:off x="660294" y="2086724"/>
            <a:ext cx="1657291" cy="235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65" descr="A picture containing indoor, sitting, small, black&#10;&#10;Description automatically generated">
            <a:extLst>
              <a:ext uri="{FF2B5EF4-FFF2-40B4-BE49-F238E27FC236}">
                <a16:creationId xmlns:a16="http://schemas.microsoft.com/office/drawing/2014/main" id="{33AC3995-2B0B-4AC9-96D1-5DB8B453B4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05" y="1652673"/>
            <a:ext cx="838212" cy="81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8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28" grpId="0" animBg="1"/>
      <p:bldP spid="29" grpId="0"/>
      <p:bldP spid="58" grpId="0"/>
      <p:bldP spid="58" grpId="1"/>
      <p:bldP spid="58" grpId="2"/>
      <p:bldP spid="59" grpId="0"/>
      <p:bldP spid="59" grpId="1"/>
      <p:bldP spid="60" grpId="0"/>
      <p:bldP spid="60" grpId="1"/>
      <p:bldP spid="61" grpId="0"/>
      <p:bldP spid="61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D779FA7-68EE-45C0-9573-7C4245219FC2}"/>
              </a:ext>
            </a:extLst>
          </p:cNvPr>
          <p:cNvCxnSpPr/>
          <p:nvPr/>
        </p:nvCxnSpPr>
        <p:spPr>
          <a:xfrm>
            <a:off x="517728" y="356762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7E276B-A188-4F52-8AF4-4035A045015C}"/>
              </a:ext>
            </a:extLst>
          </p:cNvPr>
          <p:cNvCxnSpPr/>
          <p:nvPr/>
        </p:nvCxnSpPr>
        <p:spPr>
          <a:xfrm>
            <a:off x="517728" y="393130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659AF4F-8AA8-4CBE-9AD3-27D3C5E45A3C}"/>
              </a:ext>
            </a:extLst>
          </p:cNvPr>
          <p:cNvCxnSpPr/>
          <p:nvPr/>
        </p:nvCxnSpPr>
        <p:spPr>
          <a:xfrm>
            <a:off x="517728" y="4253145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697E0CA-BB83-4A19-BDD8-0798F00A04BA}"/>
              </a:ext>
            </a:extLst>
          </p:cNvPr>
          <p:cNvCxnSpPr/>
          <p:nvPr/>
        </p:nvCxnSpPr>
        <p:spPr>
          <a:xfrm>
            <a:off x="517728" y="4597036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137792D-0D2C-4B98-BC28-15C502E1A00B}"/>
              </a:ext>
            </a:extLst>
          </p:cNvPr>
          <p:cNvCxnSpPr/>
          <p:nvPr/>
        </p:nvCxnSpPr>
        <p:spPr>
          <a:xfrm>
            <a:off x="517728" y="493300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1FE3A54-490B-4B80-9219-E7AD31DA4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 have priorities!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B77727-319D-448C-9C94-510549659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2A75D-5FF4-438D-BA6B-F28CA048F21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4" y="861060"/>
            <a:ext cx="9712993" cy="1996440"/>
          </a:xfrm>
        </p:spPr>
        <p:txBody>
          <a:bodyPr>
            <a:normAutofit/>
          </a:bodyPr>
          <a:lstStyle/>
          <a:p>
            <a:r>
              <a:rPr lang="en-US" dirty="0"/>
              <a:t>Round-Robin schedulers are fair; then we tweak to meet expectations.</a:t>
            </a:r>
          </a:p>
          <a:p>
            <a:pPr lvl="1"/>
            <a:r>
              <a:rPr lang="en-US" dirty="0"/>
              <a:t>How might we add a sense of “priority” to the scheduler?</a:t>
            </a:r>
          </a:p>
          <a:p>
            <a:pPr lvl="1"/>
            <a:endParaRPr lang="en-US" dirty="0"/>
          </a:p>
          <a:p>
            <a:r>
              <a:rPr lang="en-US" dirty="0"/>
              <a:t>Let’s look at a visualization of how processes are currently scheduled with a round-robin scheme: (Doom gets only 25% of resources!)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  <p:pic>
        <p:nvPicPr>
          <p:cNvPr id="5" name="Picture 2" descr="Image result for doom eternal">
            <a:extLst>
              <a:ext uri="{FF2B5EF4-FFF2-40B4-BE49-F238E27FC236}">
                <a16:creationId xmlns:a16="http://schemas.microsoft.com/office/drawing/2014/main" id="{855B9FD7-10CB-4688-87A0-BE00E9555C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71973" r="12024"/>
          <a:stretch/>
        </p:blipFill>
        <p:spPr bwMode="auto">
          <a:xfrm>
            <a:off x="517728" y="3587478"/>
            <a:ext cx="1478712" cy="34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9DA1BC03-E46B-4D58-9E5B-C34C3DBE5A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3960" y="3944443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ADE2F6-8C40-42D4-AA44-A065EB4078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5960" y="4603453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95F5F9-C8D7-427C-B096-1FD079FBC9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9960" y="4276222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E796C-7666-45A3-BF36-BB16256D134E}"/>
              </a:ext>
            </a:extLst>
          </p:cNvPr>
          <p:cNvSpPr txBox="1"/>
          <p:nvPr/>
        </p:nvSpPr>
        <p:spPr>
          <a:xfrm>
            <a:off x="517728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DD09F9-D6AB-4AEC-9DCA-682253B184BA}"/>
              </a:ext>
            </a:extLst>
          </p:cNvPr>
          <p:cNvSpPr txBox="1"/>
          <p:nvPr/>
        </p:nvSpPr>
        <p:spPr>
          <a:xfrm>
            <a:off x="1996440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071591-D717-4D2B-B777-B114ECF23A98}"/>
              </a:ext>
            </a:extLst>
          </p:cNvPr>
          <p:cNvSpPr txBox="1"/>
          <p:nvPr/>
        </p:nvSpPr>
        <p:spPr>
          <a:xfrm>
            <a:off x="3456768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4D1732-B231-44B1-AC13-22CDA08327CF}"/>
              </a:ext>
            </a:extLst>
          </p:cNvPr>
          <p:cNvSpPr txBox="1"/>
          <p:nvPr/>
        </p:nvSpPr>
        <p:spPr>
          <a:xfrm>
            <a:off x="4932768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pic>
        <p:nvPicPr>
          <p:cNvPr id="15" name="Picture 2" descr="Image result for doom eternal">
            <a:extLst>
              <a:ext uri="{FF2B5EF4-FFF2-40B4-BE49-F238E27FC236}">
                <a16:creationId xmlns:a16="http://schemas.microsoft.com/office/drawing/2014/main" id="{79C495EB-2060-4018-BF2D-EDEE7CA610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71973" r="12024"/>
          <a:stretch/>
        </p:blipFill>
        <p:spPr bwMode="auto">
          <a:xfrm>
            <a:off x="6411480" y="3587478"/>
            <a:ext cx="1478712" cy="34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58F30ED-C8D2-4738-8C4E-378F45B0F41D}"/>
              </a:ext>
            </a:extLst>
          </p:cNvPr>
          <p:cNvSpPr txBox="1"/>
          <p:nvPr/>
        </p:nvSpPr>
        <p:spPr>
          <a:xfrm>
            <a:off x="6411480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3977399-D379-4AB1-8DE4-B34FD712BC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3052" y="3944443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6128DF0-2A88-4567-AF47-DB75C05CF7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9052" y="4276222"/>
            <a:ext cx="905568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358FA2-643C-47C3-9E57-D068D568E7EF}"/>
              </a:ext>
            </a:extLst>
          </p:cNvPr>
          <p:cNvSpPr txBox="1"/>
          <p:nvPr/>
        </p:nvSpPr>
        <p:spPr>
          <a:xfrm>
            <a:off x="7896456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E5CB0FD-ADD4-4374-8A4D-E57E34F6DE27}"/>
              </a:ext>
            </a:extLst>
          </p:cNvPr>
          <p:cNvCxnSpPr/>
          <p:nvPr/>
        </p:nvCxnSpPr>
        <p:spPr>
          <a:xfrm>
            <a:off x="517728" y="3329940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5DC621C-257D-49F1-A295-0C36FA5CE87C}"/>
              </a:ext>
            </a:extLst>
          </p:cNvPr>
          <p:cNvCxnSpPr/>
          <p:nvPr/>
        </p:nvCxnSpPr>
        <p:spPr>
          <a:xfrm flipV="1">
            <a:off x="517728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E517CF2-4001-4368-9C52-9B1770A18B63}"/>
              </a:ext>
            </a:extLst>
          </p:cNvPr>
          <p:cNvCxnSpPr/>
          <p:nvPr/>
        </p:nvCxnSpPr>
        <p:spPr>
          <a:xfrm flipV="1">
            <a:off x="199644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219BAD-F44D-4D9C-90C3-B690D864FE07}"/>
              </a:ext>
            </a:extLst>
          </p:cNvPr>
          <p:cNvCxnSpPr/>
          <p:nvPr/>
        </p:nvCxnSpPr>
        <p:spPr>
          <a:xfrm flipV="1">
            <a:off x="348996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D5A1192-674F-4B45-BC61-BAED51A65848}"/>
              </a:ext>
            </a:extLst>
          </p:cNvPr>
          <p:cNvCxnSpPr/>
          <p:nvPr/>
        </p:nvCxnSpPr>
        <p:spPr>
          <a:xfrm flipV="1">
            <a:off x="497358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74F0195-882E-4F61-B7AC-B3BEBA0C44FA}"/>
              </a:ext>
            </a:extLst>
          </p:cNvPr>
          <p:cNvCxnSpPr/>
          <p:nvPr/>
        </p:nvCxnSpPr>
        <p:spPr>
          <a:xfrm flipV="1">
            <a:off x="640158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78242F3-C531-458A-A325-CF5FB179C364}"/>
              </a:ext>
            </a:extLst>
          </p:cNvPr>
          <p:cNvCxnSpPr/>
          <p:nvPr/>
        </p:nvCxnSpPr>
        <p:spPr>
          <a:xfrm flipV="1">
            <a:off x="7890192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90E7113-8F27-4B8E-8862-086D3AE215D2}"/>
              </a:ext>
            </a:extLst>
          </p:cNvPr>
          <p:cNvCxnSpPr/>
          <p:nvPr/>
        </p:nvCxnSpPr>
        <p:spPr>
          <a:xfrm flipV="1">
            <a:off x="9377304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Left Brace 30">
            <a:extLst>
              <a:ext uri="{FF2B5EF4-FFF2-40B4-BE49-F238E27FC236}">
                <a16:creationId xmlns:a16="http://schemas.microsoft.com/office/drawing/2014/main" id="{5FD5ED6F-A6B4-49B9-B529-341BEAB34686}"/>
              </a:ext>
            </a:extLst>
          </p:cNvPr>
          <p:cNvSpPr/>
          <p:nvPr/>
        </p:nvSpPr>
        <p:spPr>
          <a:xfrm rot="16200000">
            <a:off x="3384006" y="2508871"/>
            <a:ext cx="198467" cy="5836681"/>
          </a:xfrm>
          <a:prstGeom prst="leftBrace">
            <a:avLst>
              <a:gd name="adj1" fmla="val 113730"/>
              <a:gd name="adj2" fmla="val 50000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00C25E-13EE-472F-ADDD-A29418909855}"/>
              </a:ext>
            </a:extLst>
          </p:cNvPr>
          <p:cNvSpPr txBox="1"/>
          <p:nvPr/>
        </p:nvSpPr>
        <p:spPr>
          <a:xfrm>
            <a:off x="6537962" y="5194688"/>
            <a:ext cx="313181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 / 200ms = 25%</a:t>
            </a:r>
          </a:p>
        </p:txBody>
      </p:sp>
    </p:spTree>
    <p:extLst>
      <p:ext uri="{BB962C8B-B14F-4D97-AF65-F5344CB8AC3E}">
        <p14:creationId xmlns:p14="http://schemas.microsoft.com/office/powerpoint/2010/main" val="66428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1" grpId="0"/>
      <p:bldP spid="12" grpId="0"/>
      <p:bldP spid="14" grpId="0"/>
      <p:bldP spid="16" grpId="0"/>
      <p:bldP spid="17" grpId="0" animBg="1"/>
      <p:bldP spid="18" grpId="0" animBg="1"/>
      <p:bldP spid="19" grpId="0"/>
      <p:bldP spid="31" grpId="0" animBg="1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32B3FEB-9951-4671-9E01-7D90C0088AE4}"/>
              </a:ext>
            </a:extLst>
          </p:cNvPr>
          <p:cNvCxnSpPr/>
          <p:nvPr/>
        </p:nvCxnSpPr>
        <p:spPr>
          <a:xfrm>
            <a:off x="517728" y="356762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D43F9CC-004A-4A80-8E5D-941699367261}"/>
              </a:ext>
            </a:extLst>
          </p:cNvPr>
          <p:cNvCxnSpPr/>
          <p:nvPr/>
        </p:nvCxnSpPr>
        <p:spPr>
          <a:xfrm>
            <a:off x="517728" y="393130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E35D9FD-3311-4A5B-B094-8EB500728957}"/>
              </a:ext>
            </a:extLst>
          </p:cNvPr>
          <p:cNvCxnSpPr/>
          <p:nvPr/>
        </p:nvCxnSpPr>
        <p:spPr>
          <a:xfrm>
            <a:off x="517728" y="4253145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CAB3B8E-A197-4709-9934-0B6F9B92E2CD}"/>
              </a:ext>
            </a:extLst>
          </p:cNvPr>
          <p:cNvCxnSpPr/>
          <p:nvPr/>
        </p:nvCxnSpPr>
        <p:spPr>
          <a:xfrm>
            <a:off x="517728" y="4597036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8F14B2-3A05-49B0-9EE6-BEA6BB5EAD95}"/>
              </a:ext>
            </a:extLst>
          </p:cNvPr>
          <p:cNvCxnSpPr/>
          <p:nvPr/>
        </p:nvCxnSpPr>
        <p:spPr>
          <a:xfrm>
            <a:off x="517728" y="493300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1FE3A54-490B-4B80-9219-E7AD31DA4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 have priorities!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B77727-319D-448C-9C94-510549659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2A75D-5FF4-438D-BA6B-F28CA048F21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4" y="861060"/>
            <a:ext cx="9712993" cy="19964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Round-Robin schedulers are fair; then we tweak to meet expectations.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might we add a sense of “priority” to the scheduler?</a:t>
            </a:r>
          </a:p>
          <a:p>
            <a:pPr lvl="1"/>
            <a:endParaRPr lang="en-US" dirty="0"/>
          </a:p>
          <a:p>
            <a:r>
              <a:rPr lang="en-US" dirty="0"/>
              <a:t>We could give some tasks a longer quantum.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quantum </a:t>
            </a:r>
            <a:r>
              <a:rPr lang="en-US" dirty="0"/>
              <a:t>is the amount of time a task is guaranteed to run.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D9C48C7-6DD2-47F2-9B44-327DF2DC8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7580" y="3944443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81B583-0ECE-4083-96CD-38E55F49CC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9580" y="4603453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FE6576-485D-4626-B674-2408369F85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3580" y="4276222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33004E-6E6E-4AF6-B7C3-A8EFC11B6BC1}"/>
              </a:ext>
            </a:extLst>
          </p:cNvPr>
          <p:cNvSpPr txBox="1"/>
          <p:nvPr/>
        </p:nvSpPr>
        <p:spPr>
          <a:xfrm>
            <a:off x="517727" y="2866110"/>
            <a:ext cx="2962329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117F8-D527-489F-9B30-6A5756F846C6}"/>
              </a:ext>
            </a:extLst>
          </p:cNvPr>
          <p:cNvSpPr txBox="1"/>
          <p:nvPr/>
        </p:nvSpPr>
        <p:spPr>
          <a:xfrm>
            <a:off x="3456768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7A997C-D9A7-44BF-ADAE-B4B1FDAD687F}"/>
              </a:ext>
            </a:extLst>
          </p:cNvPr>
          <p:cNvSpPr txBox="1"/>
          <p:nvPr/>
        </p:nvSpPr>
        <p:spPr>
          <a:xfrm>
            <a:off x="4932768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1FC142-BC4F-40B2-9E29-14DF09064E10}"/>
              </a:ext>
            </a:extLst>
          </p:cNvPr>
          <p:cNvSpPr txBox="1"/>
          <p:nvPr/>
        </p:nvSpPr>
        <p:spPr>
          <a:xfrm>
            <a:off x="6411480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46A531-1861-43A5-9DF4-20E4B32C71FD}"/>
              </a:ext>
            </a:extLst>
          </p:cNvPr>
          <p:cNvSpPr txBox="1"/>
          <p:nvPr/>
        </p:nvSpPr>
        <p:spPr>
          <a:xfrm>
            <a:off x="7896455" y="2866110"/>
            <a:ext cx="296595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FD406BA-A447-449A-9E4D-8A62EF98650D}"/>
              </a:ext>
            </a:extLst>
          </p:cNvPr>
          <p:cNvCxnSpPr/>
          <p:nvPr/>
        </p:nvCxnSpPr>
        <p:spPr>
          <a:xfrm>
            <a:off x="517728" y="3329940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12B6F12-C1F0-4F88-9EC4-DE365B25A6FF}"/>
              </a:ext>
            </a:extLst>
          </p:cNvPr>
          <p:cNvCxnSpPr/>
          <p:nvPr/>
        </p:nvCxnSpPr>
        <p:spPr>
          <a:xfrm flipV="1">
            <a:off x="517728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0AA3D9D-8DE7-4CA9-ABC2-F02A5069AB2A}"/>
              </a:ext>
            </a:extLst>
          </p:cNvPr>
          <p:cNvCxnSpPr/>
          <p:nvPr/>
        </p:nvCxnSpPr>
        <p:spPr>
          <a:xfrm flipV="1">
            <a:off x="199644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B1D2544-1937-4445-B021-0A39B50F37D9}"/>
              </a:ext>
            </a:extLst>
          </p:cNvPr>
          <p:cNvCxnSpPr/>
          <p:nvPr/>
        </p:nvCxnSpPr>
        <p:spPr>
          <a:xfrm flipV="1">
            <a:off x="348996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B226232-991B-473E-91F0-B7184725BB33}"/>
              </a:ext>
            </a:extLst>
          </p:cNvPr>
          <p:cNvCxnSpPr/>
          <p:nvPr/>
        </p:nvCxnSpPr>
        <p:spPr>
          <a:xfrm flipV="1">
            <a:off x="497358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C26BC4-1DEB-45D2-92D8-75BF3D26964D}"/>
              </a:ext>
            </a:extLst>
          </p:cNvPr>
          <p:cNvCxnSpPr/>
          <p:nvPr/>
        </p:nvCxnSpPr>
        <p:spPr>
          <a:xfrm flipV="1">
            <a:off x="640158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79E49F9-3809-4E87-A620-BD37887F1B7D}"/>
              </a:ext>
            </a:extLst>
          </p:cNvPr>
          <p:cNvCxnSpPr/>
          <p:nvPr/>
        </p:nvCxnSpPr>
        <p:spPr>
          <a:xfrm flipV="1">
            <a:off x="7890192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75DDABC-70B5-45BE-8FA0-22BB7A794F0F}"/>
              </a:ext>
            </a:extLst>
          </p:cNvPr>
          <p:cNvCxnSpPr/>
          <p:nvPr/>
        </p:nvCxnSpPr>
        <p:spPr>
          <a:xfrm flipV="1">
            <a:off x="9377304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Left Brace 25">
            <a:extLst>
              <a:ext uri="{FF2B5EF4-FFF2-40B4-BE49-F238E27FC236}">
                <a16:creationId xmlns:a16="http://schemas.microsoft.com/office/drawing/2014/main" id="{8B411C35-EF80-4B7F-A9C4-49F2451E2B64}"/>
              </a:ext>
            </a:extLst>
          </p:cNvPr>
          <p:cNvSpPr/>
          <p:nvPr/>
        </p:nvSpPr>
        <p:spPr>
          <a:xfrm rot="16200000">
            <a:off x="4128312" y="1764564"/>
            <a:ext cx="198467" cy="7325293"/>
          </a:xfrm>
          <a:prstGeom prst="leftBrace">
            <a:avLst>
              <a:gd name="adj1" fmla="val 113730"/>
              <a:gd name="adj2" fmla="val 50000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4ABECD2-93C6-47ED-A844-158FE41DE798}"/>
              </a:ext>
            </a:extLst>
          </p:cNvPr>
          <p:cNvSpPr txBox="1"/>
          <p:nvPr/>
        </p:nvSpPr>
        <p:spPr>
          <a:xfrm>
            <a:off x="2591899" y="4996197"/>
            <a:ext cx="3208450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 / 250ms = 40%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E189A58-D8C9-4AA0-BBA5-1BDBC67AC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27" y="3582461"/>
            <a:ext cx="2969009" cy="34140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63B6E38-1008-403E-97F5-7B757E9B7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192" y="3582461"/>
            <a:ext cx="2969009" cy="34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54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1" grpId="0"/>
      <p:bldP spid="12" grpId="0"/>
      <p:bldP spid="14" grpId="0"/>
      <p:bldP spid="17" grpId="0"/>
      <p:bldP spid="26" grpId="0" animBg="1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E32C79C-8880-4F2E-A467-096F453BEA39}"/>
              </a:ext>
            </a:extLst>
          </p:cNvPr>
          <p:cNvCxnSpPr/>
          <p:nvPr/>
        </p:nvCxnSpPr>
        <p:spPr>
          <a:xfrm>
            <a:off x="517728" y="356762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A49E163-6161-42CB-A936-EBF5C930508B}"/>
              </a:ext>
            </a:extLst>
          </p:cNvPr>
          <p:cNvCxnSpPr/>
          <p:nvPr/>
        </p:nvCxnSpPr>
        <p:spPr>
          <a:xfrm>
            <a:off x="517728" y="393130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7BADA12-F305-45D4-88A5-C82321BB9073}"/>
              </a:ext>
            </a:extLst>
          </p:cNvPr>
          <p:cNvCxnSpPr/>
          <p:nvPr/>
        </p:nvCxnSpPr>
        <p:spPr>
          <a:xfrm>
            <a:off x="517728" y="4253145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F5190F2-74AA-4C06-8140-FE0A5B6F97B2}"/>
              </a:ext>
            </a:extLst>
          </p:cNvPr>
          <p:cNvCxnSpPr/>
          <p:nvPr/>
        </p:nvCxnSpPr>
        <p:spPr>
          <a:xfrm>
            <a:off x="517728" y="4597036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B420775-5E11-4EC6-9CA8-78CC0CA069CB}"/>
              </a:ext>
            </a:extLst>
          </p:cNvPr>
          <p:cNvCxnSpPr/>
          <p:nvPr/>
        </p:nvCxnSpPr>
        <p:spPr>
          <a:xfrm>
            <a:off x="517728" y="493300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1FE3A54-490B-4B80-9219-E7AD31DA4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 have priorities!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B77727-319D-448C-9C94-510549659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2A75D-5FF4-438D-BA6B-F28CA048F21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4" y="861060"/>
            <a:ext cx="9712993" cy="212598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Round-Robin schedulers are fair; then we tweak to meet expectations.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might we add a sense of “priority” to the scheduler?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/>
              <a:t>We could increase the chance a specific task is scheduled.</a:t>
            </a:r>
          </a:p>
          <a:p>
            <a:pPr lvl="1"/>
            <a:r>
              <a:rPr lang="en-US" dirty="0"/>
              <a:t>Round-robin + priority: two queues, switch back and forth and round-robin within them.</a:t>
            </a:r>
          </a:p>
        </p:txBody>
      </p:sp>
      <p:pic>
        <p:nvPicPr>
          <p:cNvPr id="5" name="Picture 2" descr="Image result for doom eternal">
            <a:extLst>
              <a:ext uri="{FF2B5EF4-FFF2-40B4-BE49-F238E27FC236}">
                <a16:creationId xmlns:a16="http://schemas.microsoft.com/office/drawing/2014/main" id="{F34D6138-3289-4408-BA74-3349358669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71973" r="12024"/>
          <a:stretch/>
        </p:blipFill>
        <p:spPr bwMode="auto">
          <a:xfrm>
            <a:off x="517728" y="3587478"/>
            <a:ext cx="1478712" cy="34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F8A32CEB-FE79-424F-AB66-A63DE235F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3960" y="3944443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036235-E735-4E3E-A04E-7D9B575A4E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3052" y="4603453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75C91B-6ADF-4CC6-B0F2-0FD3BEF0F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5559" y="4276222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4180A6-7E8D-48E2-8175-684B2EB87E2A}"/>
              </a:ext>
            </a:extLst>
          </p:cNvPr>
          <p:cNvSpPr txBox="1"/>
          <p:nvPr/>
        </p:nvSpPr>
        <p:spPr>
          <a:xfrm>
            <a:off x="517728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FBFBF2-3096-4F32-9AE8-ED80A0EF2E76}"/>
              </a:ext>
            </a:extLst>
          </p:cNvPr>
          <p:cNvSpPr txBox="1"/>
          <p:nvPr/>
        </p:nvSpPr>
        <p:spPr>
          <a:xfrm>
            <a:off x="1996440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779404-C0CE-4DFF-8802-13DB281C0D96}"/>
              </a:ext>
            </a:extLst>
          </p:cNvPr>
          <p:cNvSpPr txBox="1"/>
          <p:nvPr/>
        </p:nvSpPr>
        <p:spPr>
          <a:xfrm>
            <a:off x="3456768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EE4E2B-99C1-4B95-A985-8881B722E5BE}"/>
              </a:ext>
            </a:extLst>
          </p:cNvPr>
          <p:cNvSpPr txBox="1"/>
          <p:nvPr/>
        </p:nvSpPr>
        <p:spPr>
          <a:xfrm>
            <a:off x="4932768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pic>
        <p:nvPicPr>
          <p:cNvPr id="13" name="Picture 2" descr="Image result for doom eternal">
            <a:extLst>
              <a:ext uri="{FF2B5EF4-FFF2-40B4-BE49-F238E27FC236}">
                <a16:creationId xmlns:a16="http://schemas.microsoft.com/office/drawing/2014/main" id="{4A12073F-F08E-4219-8EB4-D70EFF24BE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71973" r="12024"/>
          <a:stretch/>
        </p:blipFill>
        <p:spPr bwMode="auto">
          <a:xfrm>
            <a:off x="6411480" y="3587478"/>
            <a:ext cx="1478712" cy="34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C7C2225-32F0-4F5D-AFB7-FD54816B246A}"/>
              </a:ext>
            </a:extLst>
          </p:cNvPr>
          <p:cNvSpPr txBox="1"/>
          <p:nvPr/>
        </p:nvSpPr>
        <p:spPr>
          <a:xfrm>
            <a:off x="6411480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24818F-C480-4EE8-B0B4-B63A9D75495C}"/>
              </a:ext>
            </a:extLst>
          </p:cNvPr>
          <p:cNvSpPr txBox="1"/>
          <p:nvPr/>
        </p:nvSpPr>
        <p:spPr>
          <a:xfrm>
            <a:off x="7896456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5B28B46-2A60-4B1F-8033-81EA56892405}"/>
              </a:ext>
            </a:extLst>
          </p:cNvPr>
          <p:cNvCxnSpPr/>
          <p:nvPr/>
        </p:nvCxnSpPr>
        <p:spPr>
          <a:xfrm>
            <a:off x="517728" y="3329940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D648BA-D220-4D36-90E9-B4CE2665D2FB}"/>
              </a:ext>
            </a:extLst>
          </p:cNvPr>
          <p:cNvCxnSpPr/>
          <p:nvPr/>
        </p:nvCxnSpPr>
        <p:spPr>
          <a:xfrm flipV="1">
            <a:off x="517728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C1340F4-576F-4D4B-8D0D-660201A4D9BD}"/>
              </a:ext>
            </a:extLst>
          </p:cNvPr>
          <p:cNvCxnSpPr/>
          <p:nvPr/>
        </p:nvCxnSpPr>
        <p:spPr>
          <a:xfrm flipV="1">
            <a:off x="199644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2472A45-43C3-48FC-A6DA-1A80DD361A03}"/>
              </a:ext>
            </a:extLst>
          </p:cNvPr>
          <p:cNvCxnSpPr/>
          <p:nvPr/>
        </p:nvCxnSpPr>
        <p:spPr>
          <a:xfrm flipV="1">
            <a:off x="348996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0AC1E71-2387-47BA-BD1C-35124B5201B4}"/>
              </a:ext>
            </a:extLst>
          </p:cNvPr>
          <p:cNvCxnSpPr/>
          <p:nvPr/>
        </p:nvCxnSpPr>
        <p:spPr>
          <a:xfrm flipV="1">
            <a:off x="497358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85F5A6-E7C4-4307-9812-17CF92D0A5AD}"/>
              </a:ext>
            </a:extLst>
          </p:cNvPr>
          <p:cNvCxnSpPr/>
          <p:nvPr/>
        </p:nvCxnSpPr>
        <p:spPr>
          <a:xfrm flipV="1">
            <a:off x="640158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9F5ED71-539B-4E5A-9BFC-74451960C99C}"/>
              </a:ext>
            </a:extLst>
          </p:cNvPr>
          <p:cNvCxnSpPr/>
          <p:nvPr/>
        </p:nvCxnSpPr>
        <p:spPr>
          <a:xfrm flipV="1">
            <a:off x="7890192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7C07854-9208-4822-981F-CF22D1CF9149}"/>
              </a:ext>
            </a:extLst>
          </p:cNvPr>
          <p:cNvCxnSpPr/>
          <p:nvPr/>
        </p:nvCxnSpPr>
        <p:spPr>
          <a:xfrm flipV="1">
            <a:off x="9377304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Left Brace 25">
            <a:extLst>
              <a:ext uri="{FF2B5EF4-FFF2-40B4-BE49-F238E27FC236}">
                <a16:creationId xmlns:a16="http://schemas.microsoft.com/office/drawing/2014/main" id="{6DBFC03F-2F6A-40F6-94CE-9C7549183757}"/>
              </a:ext>
            </a:extLst>
          </p:cNvPr>
          <p:cNvSpPr/>
          <p:nvPr/>
        </p:nvSpPr>
        <p:spPr>
          <a:xfrm rot="16200000">
            <a:off x="3384006" y="2508871"/>
            <a:ext cx="198467" cy="5836681"/>
          </a:xfrm>
          <a:prstGeom prst="leftBrace">
            <a:avLst>
              <a:gd name="adj1" fmla="val 113730"/>
              <a:gd name="adj2" fmla="val 50000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08EB4C-EE6D-47C4-8FE0-B7664769E166}"/>
              </a:ext>
            </a:extLst>
          </p:cNvPr>
          <p:cNvSpPr txBox="1"/>
          <p:nvPr/>
        </p:nvSpPr>
        <p:spPr>
          <a:xfrm>
            <a:off x="6537962" y="5194688"/>
            <a:ext cx="313181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 / 200ms = 50%</a:t>
            </a:r>
          </a:p>
        </p:txBody>
      </p:sp>
      <p:pic>
        <p:nvPicPr>
          <p:cNvPr id="28" name="Picture 2" descr="Image result for doom eternal">
            <a:extLst>
              <a:ext uri="{FF2B5EF4-FFF2-40B4-BE49-F238E27FC236}">
                <a16:creationId xmlns:a16="http://schemas.microsoft.com/office/drawing/2014/main" id="{738A039E-0DE2-4A3F-B577-E7DEFED2B3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71973" r="12024"/>
          <a:stretch/>
        </p:blipFill>
        <p:spPr bwMode="auto">
          <a:xfrm>
            <a:off x="3475152" y="3587478"/>
            <a:ext cx="1478712" cy="34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Image result for doom eternal">
            <a:extLst>
              <a:ext uri="{FF2B5EF4-FFF2-40B4-BE49-F238E27FC236}">
                <a16:creationId xmlns:a16="http://schemas.microsoft.com/office/drawing/2014/main" id="{0BCB0572-84A6-453C-B5FA-E319346120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71973" r="12024"/>
          <a:stretch/>
        </p:blipFill>
        <p:spPr bwMode="auto">
          <a:xfrm>
            <a:off x="9375168" y="3587478"/>
            <a:ext cx="1478712" cy="34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82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4" grpId="0"/>
      <p:bldP spid="17" grpId="0"/>
      <p:bldP spid="26" grpId="0" animBg="1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1B8F34B-9879-4ED6-8262-C374882F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Where’s the Lie?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5C3491-9EDE-4827-9E04-6B7AAED5A1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other operating systems questions.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B9094-285F-4E64-A4C1-AE1C5A8D6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33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9C1ABA5-15D3-4273-8FF8-454F9F824D8D}"/>
              </a:ext>
            </a:extLst>
          </p:cNvPr>
          <p:cNvCxnSpPr/>
          <p:nvPr/>
        </p:nvCxnSpPr>
        <p:spPr>
          <a:xfrm>
            <a:off x="517728" y="356762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FB1062-EFC8-4D4B-BA4A-010115D62DE3}"/>
              </a:ext>
            </a:extLst>
          </p:cNvPr>
          <p:cNvCxnSpPr/>
          <p:nvPr/>
        </p:nvCxnSpPr>
        <p:spPr>
          <a:xfrm>
            <a:off x="517728" y="393130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C2DE32F-1B22-4DD2-ADF3-0B5DD68ED440}"/>
              </a:ext>
            </a:extLst>
          </p:cNvPr>
          <p:cNvCxnSpPr/>
          <p:nvPr/>
        </p:nvCxnSpPr>
        <p:spPr>
          <a:xfrm>
            <a:off x="517728" y="4253145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BF9CF84-A876-4C5E-834F-F5658D26BEA6}"/>
              </a:ext>
            </a:extLst>
          </p:cNvPr>
          <p:cNvCxnSpPr/>
          <p:nvPr/>
        </p:nvCxnSpPr>
        <p:spPr>
          <a:xfrm>
            <a:off x="517728" y="4597036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A07F579-2038-4E0B-9241-4F402EF2F703}"/>
              </a:ext>
            </a:extLst>
          </p:cNvPr>
          <p:cNvCxnSpPr/>
          <p:nvPr/>
        </p:nvCxnSpPr>
        <p:spPr>
          <a:xfrm>
            <a:off x="517728" y="493300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1FE3A54-490B-4B80-9219-E7AD31DA4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 have priorities!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B77727-319D-448C-9C94-510549659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2A75D-5FF4-438D-BA6B-F28CA048F21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4" y="861060"/>
            <a:ext cx="9712993" cy="19964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Round-Robin schedulers are fair; then we tweak to meet expectations.</a:t>
            </a:r>
          </a:p>
          <a:p>
            <a:pPr lvl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might we add a sense of “priority” to the scheduler?</a:t>
            </a:r>
          </a:p>
          <a:p>
            <a:pPr lvl="1"/>
            <a:endParaRPr lang="en-US" dirty="0"/>
          </a:p>
          <a:p>
            <a:r>
              <a:rPr lang="en-US" dirty="0"/>
              <a:t>We can then always do some sort of combination.</a:t>
            </a:r>
          </a:p>
          <a:p>
            <a:pPr lvl="1"/>
            <a:r>
              <a:rPr lang="en-US" dirty="0"/>
              <a:t>Hybrid approaches do seem very alluring. Hmm. The power of trade-offs.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D9C48C7-6DD2-47F2-9B44-327DF2DC8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7580" y="3944443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FE6576-485D-4626-B674-2408369F85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9648" y="4276222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33004E-6E6E-4AF6-B7C3-A8EFC11B6BC1}"/>
              </a:ext>
            </a:extLst>
          </p:cNvPr>
          <p:cNvSpPr txBox="1"/>
          <p:nvPr/>
        </p:nvSpPr>
        <p:spPr>
          <a:xfrm>
            <a:off x="517727" y="2866110"/>
            <a:ext cx="2962329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117F8-D527-489F-9B30-6A5756F846C6}"/>
              </a:ext>
            </a:extLst>
          </p:cNvPr>
          <p:cNvSpPr txBox="1"/>
          <p:nvPr/>
        </p:nvSpPr>
        <p:spPr>
          <a:xfrm>
            <a:off x="3456768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46A531-1861-43A5-9DF4-20E4B32C71FD}"/>
              </a:ext>
            </a:extLst>
          </p:cNvPr>
          <p:cNvSpPr txBox="1"/>
          <p:nvPr/>
        </p:nvSpPr>
        <p:spPr>
          <a:xfrm>
            <a:off x="4929858" y="2866110"/>
            <a:ext cx="296595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FD406BA-A447-449A-9E4D-8A62EF98650D}"/>
              </a:ext>
            </a:extLst>
          </p:cNvPr>
          <p:cNvCxnSpPr/>
          <p:nvPr/>
        </p:nvCxnSpPr>
        <p:spPr>
          <a:xfrm>
            <a:off x="517728" y="3329940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12B6F12-C1F0-4F88-9EC4-DE365B25A6FF}"/>
              </a:ext>
            </a:extLst>
          </p:cNvPr>
          <p:cNvCxnSpPr/>
          <p:nvPr/>
        </p:nvCxnSpPr>
        <p:spPr>
          <a:xfrm flipV="1">
            <a:off x="517728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0AA3D9D-8DE7-4CA9-ABC2-F02A5069AB2A}"/>
              </a:ext>
            </a:extLst>
          </p:cNvPr>
          <p:cNvCxnSpPr/>
          <p:nvPr/>
        </p:nvCxnSpPr>
        <p:spPr>
          <a:xfrm flipV="1">
            <a:off x="199644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B1D2544-1937-4445-B021-0A39B50F37D9}"/>
              </a:ext>
            </a:extLst>
          </p:cNvPr>
          <p:cNvCxnSpPr/>
          <p:nvPr/>
        </p:nvCxnSpPr>
        <p:spPr>
          <a:xfrm flipV="1">
            <a:off x="348996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B226232-991B-473E-91F0-B7184725BB33}"/>
              </a:ext>
            </a:extLst>
          </p:cNvPr>
          <p:cNvCxnSpPr/>
          <p:nvPr/>
        </p:nvCxnSpPr>
        <p:spPr>
          <a:xfrm flipV="1">
            <a:off x="497358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C26BC4-1DEB-45D2-92D8-75BF3D26964D}"/>
              </a:ext>
            </a:extLst>
          </p:cNvPr>
          <p:cNvCxnSpPr/>
          <p:nvPr/>
        </p:nvCxnSpPr>
        <p:spPr>
          <a:xfrm flipV="1">
            <a:off x="6401580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79E49F9-3809-4E87-A620-BD37887F1B7D}"/>
              </a:ext>
            </a:extLst>
          </p:cNvPr>
          <p:cNvCxnSpPr/>
          <p:nvPr/>
        </p:nvCxnSpPr>
        <p:spPr>
          <a:xfrm flipV="1">
            <a:off x="7890192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75DDABC-70B5-45BE-8FA0-22BB7A794F0F}"/>
              </a:ext>
            </a:extLst>
          </p:cNvPr>
          <p:cNvCxnSpPr/>
          <p:nvPr/>
        </p:nvCxnSpPr>
        <p:spPr>
          <a:xfrm flipV="1">
            <a:off x="9377304" y="319786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Left Brace 25">
            <a:extLst>
              <a:ext uri="{FF2B5EF4-FFF2-40B4-BE49-F238E27FC236}">
                <a16:creationId xmlns:a16="http://schemas.microsoft.com/office/drawing/2014/main" id="{8B411C35-EF80-4B7F-A9C4-49F2451E2B64}"/>
              </a:ext>
            </a:extLst>
          </p:cNvPr>
          <p:cNvSpPr/>
          <p:nvPr/>
        </p:nvSpPr>
        <p:spPr>
          <a:xfrm rot="16200000">
            <a:off x="4870800" y="1022075"/>
            <a:ext cx="198467" cy="8810269"/>
          </a:xfrm>
          <a:prstGeom prst="leftBrace">
            <a:avLst>
              <a:gd name="adj1" fmla="val 113730"/>
              <a:gd name="adj2" fmla="val 50000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4ABECD2-93C6-47ED-A844-158FE41DE798}"/>
              </a:ext>
            </a:extLst>
          </p:cNvPr>
          <p:cNvSpPr txBox="1"/>
          <p:nvPr/>
        </p:nvSpPr>
        <p:spPr>
          <a:xfrm>
            <a:off x="3338875" y="4996197"/>
            <a:ext cx="3208450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200ms / 300ms = 67%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E189A58-D8C9-4AA0-BBA5-1BDBC67AC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27" y="3582461"/>
            <a:ext cx="2969009" cy="34140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63B6E38-1008-403E-97F5-7B757E9B7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538" y="3582461"/>
            <a:ext cx="2969009" cy="341406"/>
          </a:xfrm>
          <a:prstGeom prst="rect">
            <a:avLst/>
          </a:prstGeom>
        </p:spPr>
      </p:pic>
      <p:pic>
        <p:nvPicPr>
          <p:cNvPr id="28" name="Picture 2" descr="Image result for doom eternal">
            <a:extLst>
              <a:ext uri="{FF2B5EF4-FFF2-40B4-BE49-F238E27FC236}">
                <a16:creationId xmlns:a16="http://schemas.microsoft.com/office/drawing/2014/main" id="{2CA998A5-A940-42C9-AC0D-F4C88ECC0E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71973" r="12024"/>
          <a:stretch/>
        </p:blipFill>
        <p:spPr bwMode="auto">
          <a:xfrm>
            <a:off x="9375168" y="3587478"/>
            <a:ext cx="1478712" cy="34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502AAE0-6385-4B43-B153-1BD9817A5FE4}"/>
              </a:ext>
            </a:extLst>
          </p:cNvPr>
          <p:cNvSpPr txBox="1"/>
          <p:nvPr/>
        </p:nvSpPr>
        <p:spPr>
          <a:xfrm>
            <a:off x="7890192" y="286611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</p:spTree>
    <p:extLst>
      <p:ext uri="{BB962C8B-B14F-4D97-AF65-F5344CB8AC3E}">
        <p14:creationId xmlns:p14="http://schemas.microsoft.com/office/powerpoint/2010/main" val="2037103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/>
      <p:bldP spid="11" grpId="0"/>
      <p:bldP spid="17" grpId="0"/>
      <p:bldP spid="26" grpId="0" animBg="1"/>
      <p:bldP spid="27" grpId="0"/>
      <p:bldP spid="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B8F6C-90A7-4E49-ABEF-A3AD7ADA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Ideal circumstances: Human perception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ACAB20-145F-40A3-998B-78604397E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BD5268-29D2-4205-B188-3853CF895644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812930"/>
            <a:ext cx="9584514" cy="502942"/>
          </a:xfrm>
        </p:spPr>
        <p:txBody>
          <a:bodyPr/>
          <a:lstStyle/>
          <a:p>
            <a:r>
              <a:rPr lang="en-US" dirty="0"/>
              <a:t>The reality: 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(very quickly switching)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2C6D601-DA06-4FFB-850E-44476A4A2FB3}"/>
              </a:ext>
            </a:extLst>
          </p:cNvPr>
          <p:cNvCxnSpPr/>
          <p:nvPr/>
        </p:nvCxnSpPr>
        <p:spPr>
          <a:xfrm>
            <a:off x="517728" y="1923309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8717280-EB48-4D22-B4AB-006870999F93}"/>
              </a:ext>
            </a:extLst>
          </p:cNvPr>
          <p:cNvCxnSpPr/>
          <p:nvPr/>
        </p:nvCxnSpPr>
        <p:spPr>
          <a:xfrm>
            <a:off x="517728" y="2286989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90C2D4-BBF2-4BBF-867D-EDFEA67ADCA6}"/>
              </a:ext>
            </a:extLst>
          </p:cNvPr>
          <p:cNvCxnSpPr/>
          <p:nvPr/>
        </p:nvCxnSpPr>
        <p:spPr>
          <a:xfrm>
            <a:off x="517728" y="260883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8E73126-2919-4E7E-95EB-CA5023411B78}"/>
              </a:ext>
            </a:extLst>
          </p:cNvPr>
          <p:cNvCxnSpPr/>
          <p:nvPr/>
        </p:nvCxnSpPr>
        <p:spPr>
          <a:xfrm>
            <a:off x="517728" y="2952723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6">
            <a:extLst>
              <a:ext uri="{FF2B5EF4-FFF2-40B4-BE49-F238E27FC236}">
                <a16:creationId xmlns:a16="http://schemas.microsoft.com/office/drawing/2014/main" id="{2B66EF00-F95E-4C83-8C52-DBFD58F01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7580" y="2300130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3F32E5-EFAB-4C00-A503-2B375A7B0F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9648" y="2631909"/>
            <a:ext cx="1445520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02EF95-B0C0-456E-8BB2-297BF7B53692}"/>
              </a:ext>
            </a:extLst>
          </p:cNvPr>
          <p:cNvSpPr txBox="1"/>
          <p:nvPr/>
        </p:nvSpPr>
        <p:spPr>
          <a:xfrm>
            <a:off x="517727" y="1221797"/>
            <a:ext cx="2962329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6204FF-BFEF-4203-A366-0A4A3E6B16FC}"/>
              </a:ext>
            </a:extLst>
          </p:cNvPr>
          <p:cNvSpPr txBox="1"/>
          <p:nvPr/>
        </p:nvSpPr>
        <p:spPr>
          <a:xfrm>
            <a:off x="3456768" y="1221797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21725E-75E5-411C-AFBA-7CA0F8DFD13B}"/>
              </a:ext>
            </a:extLst>
          </p:cNvPr>
          <p:cNvSpPr txBox="1"/>
          <p:nvPr/>
        </p:nvSpPr>
        <p:spPr>
          <a:xfrm>
            <a:off x="4929858" y="1221797"/>
            <a:ext cx="296595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C482479-B656-4021-8C8C-5E5B65FD582C}"/>
              </a:ext>
            </a:extLst>
          </p:cNvPr>
          <p:cNvCxnSpPr/>
          <p:nvPr/>
        </p:nvCxnSpPr>
        <p:spPr>
          <a:xfrm>
            <a:off x="517728" y="1685627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DB2145C-A16C-48C1-A579-A388E0BB89FE}"/>
              </a:ext>
            </a:extLst>
          </p:cNvPr>
          <p:cNvCxnSpPr/>
          <p:nvPr/>
        </p:nvCxnSpPr>
        <p:spPr>
          <a:xfrm flipV="1">
            <a:off x="517728" y="1553554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44EAE43-C749-48D1-8E32-560962FD11C7}"/>
              </a:ext>
            </a:extLst>
          </p:cNvPr>
          <p:cNvCxnSpPr/>
          <p:nvPr/>
        </p:nvCxnSpPr>
        <p:spPr>
          <a:xfrm flipV="1">
            <a:off x="1996440" y="1553554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89B4985-48CF-4B1F-BB5C-273BE7421C07}"/>
              </a:ext>
            </a:extLst>
          </p:cNvPr>
          <p:cNvCxnSpPr/>
          <p:nvPr/>
        </p:nvCxnSpPr>
        <p:spPr>
          <a:xfrm flipV="1">
            <a:off x="3489960" y="1553554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436A852-9F16-4F9F-BB4E-986A1E41C8D2}"/>
              </a:ext>
            </a:extLst>
          </p:cNvPr>
          <p:cNvCxnSpPr/>
          <p:nvPr/>
        </p:nvCxnSpPr>
        <p:spPr>
          <a:xfrm flipV="1">
            <a:off x="4973580" y="1553554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F773F1E-BA62-4FAC-88A0-CBACF57DDA49}"/>
              </a:ext>
            </a:extLst>
          </p:cNvPr>
          <p:cNvCxnSpPr/>
          <p:nvPr/>
        </p:nvCxnSpPr>
        <p:spPr>
          <a:xfrm flipV="1">
            <a:off x="6401580" y="1553554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EE06715-CCE8-47DA-BA97-9D5CBFBFADE0}"/>
              </a:ext>
            </a:extLst>
          </p:cNvPr>
          <p:cNvCxnSpPr/>
          <p:nvPr/>
        </p:nvCxnSpPr>
        <p:spPr>
          <a:xfrm flipV="1">
            <a:off x="7890192" y="1553554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450DED1-B1A5-4B0F-A9EC-E39DF14483E4}"/>
              </a:ext>
            </a:extLst>
          </p:cNvPr>
          <p:cNvCxnSpPr/>
          <p:nvPr/>
        </p:nvCxnSpPr>
        <p:spPr>
          <a:xfrm flipV="1">
            <a:off x="9377304" y="1553554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E4C79B90-89E7-4637-BD0E-D85B3D8C9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27" y="1938148"/>
            <a:ext cx="2969009" cy="34140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C1AF232-6AC8-4316-8358-ACB458CF1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538" y="1938148"/>
            <a:ext cx="2969009" cy="341406"/>
          </a:xfrm>
          <a:prstGeom prst="rect">
            <a:avLst/>
          </a:prstGeom>
        </p:spPr>
      </p:pic>
      <p:pic>
        <p:nvPicPr>
          <p:cNvPr id="25" name="Picture 2" descr="Image result for doom eternal">
            <a:extLst>
              <a:ext uri="{FF2B5EF4-FFF2-40B4-BE49-F238E27FC236}">
                <a16:creationId xmlns:a16="http://schemas.microsoft.com/office/drawing/2014/main" id="{414FE255-639F-4365-B1C4-7206C5F171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71973" r="12024"/>
          <a:stretch/>
        </p:blipFill>
        <p:spPr bwMode="auto">
          <a:xfrm>
            <a:off x="9375168" y="1943165"/>
            <a:ext cx="1478712" cy="34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FDFBCBD-C61D-4FC9-BD3B-572547A21591}"/>
              </a:ext>
            </a:extLst>
          </p:cNvPr>
          <p:cNvSpPr txBox="1"/>
          <p:nvPr/>
        </p:nvSpPr>
        <p:spPr>
          <a:xfrm>
            <a:off x="7890192" y="1221797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6CAA2C40-BB93-4287-8DF6-9E682C399D60}"/>
              </a:ext>
            </a:extLst>
          </p:cNvPr>
          <p:cNvSpPr txBox="1">
            <a:spLocks/>
          </p:cNvSpPr>
          <p:nvPr/>
        </p:nvSpPr>
        <p:spPr>
          <a:xfrm>
            <a:off x="307025" y="3120514"/>
            <a:ext cx="9584514" cy="502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illusion: 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(an ideal: perceived concurrency… no delay noticed)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95F7EE-2DD0-4F4A-B419-5F8C78306D75}"/>
              </a:ext>
            </a:extLst>
          </p:cNvPr>
          <p:cNvCxnSpPr/>
          <p:nvPr/>
        </p:nvCxnSpPr>
        <p:spPr>
          <a:xfrm>
            <a:off x="517728" y="427684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D0F902C-8143-4DCC-B82A-393573D64BE0}"/>
              </a:ext>
            </a:extLst>
          </p:cNvPr>
          <p:cNvCxnSpPr/>
          <p:nvPr/>
        </p:nvCxnSpPr>
        <p:spPr>
          <a:xfrm>
            <a:off x="517728" y="4640522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1381AA6-F702-4620-B4A3-19FCA3F52F81}"/>
              </a:ext>
            </a:extLst>
          </p:cNvPr>
          <p:cNvCxnSpPr/>
          <p:nvPr/>
        </p:nvCxnSpPr>
        <p:spPr>
          <a:xfrm>
            <a:off x="517728" y="4946323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11E6CF7-FFC8-4525-A7F2-6865966340A0}"/>
              </a:ext>
            </a:extLst>
          </p:cNvPr>
          <p:cNvCxnSpPr/>
          <p:nvPr/>
        </p:nvCxnSpPr>
        <p:spPr>
          <a:xfrm>
            <a:off x="517728" y="5258130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6">
            <a:extLst>
              <a:ext uri="{FF2B5EF4-FFF2-40B4-BE49-F238E27FC236}">
                <a16:creationId xmlns:a16="http://schemas.microsoft.com/office/drawing/2014/main" id="{6CD7A94A-B5B8-4EC2-81C0-0ED43646A6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7580" y="4653663"/>
            <a:ext cx="6761346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47B570B-3000-4F63-B659-9233119E4E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9647" y="4937316"/>
            <a:ext cx="2730331" cy="296751"/>
          </a:xfrm>
          <a:prstGeom prst="rect">
            <a:avLst/>
          </a:prstGeom>
          <a:solidFill>
            <a:srgbClr val="D8BEE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r>
              <a:rPr lang="en-US" sz="1600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2BCBE4-9C31-42EE-B33A-AF3729BE8CF7}"/>
              </a:ext>
            </a:extLst>
          </p:cNvPr>
          <p:cNvSpPr txBox="1"/>
          <p:nvPr/>
        </p:nvSpPr>
        <p:spPr>
          <a:xfrm>
            <a:off x="517727" y="3575330"/>
            <a:ext cx="2962329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FAED77-92B5-47B4-908C-5EDDF96AE04F}"/>
              </a:ext>
            </a:extLst>
          </p:cNvPr>
          <p:cNvSpPr txBox="1"/>
          <p:nvPr/>
        </p:nvSpPr>
        <p:spPr>
          <a:xfrm>
            <a:off x="3456768" y="357533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1673F4B-ED63-43F7-8A8F-B45A47ABE25C}"/>
              </a:ext>
            </a:extLst>
          </p:cNvPr>
          <p:cNvSpPr txBox="1"/>
          <p:nvPr/>
        </p:nvSpPr>
        <p:spPr>
          <a:xfrm>
            <a:off x="4929858" y="3575330"/>
            <a:ext cx="296595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100ms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4DA16D6-D2CD-4050-8E3B-E6FD29D6DD8C}"/>
              </a:ext>
            </a:extLst>
          </p:cNvPr>
          <p:cNvCxnSpPr/>
          <p:nvPr/>
        </p:nvCxnSpPr>
        <p:spPr>
          <a:xfrm>
            <a:off x="517728" y="4039160"/>
            <a:ext cx="885744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54ED38-6291-4EC0-84EC-9B12E37146A2}"/>
              </a:ext>
            </a:extLst>
          </p:cNvPr>
          <p:cNvCxnSpPr/>
          <p:nvPr/>
        </p:nvCxnSpPr>
        <p:spPr>
          <a:xfrm flipV="1">
            <a:off x="517728" y="390708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3B476AF-03E4-4538-92BA-D2D5BF97694C}"/>
              </a:ext>
            </a:extLst>
          </p:cNvPr>
          <p:cNvCxnSpPr/>
          <p:nvPr/>
        </p:nvCxnSpPr>
        <p:spPr>
          <a:xfrm flipV="1">
            <a:off x="1996440" y="390708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CA0DFD1-770F-4AEB-B487-A82F0BF0879C}"/>
              </a:ext>
            </a:extLst>
          </p:cNvPr>
          <p:cNvCxnSpPr/>
          <p:nvPr/>
        </p:nvCxnSpPr>
        <p:spPr>
          <a:xfrm flipV="1">
            <a:off x="3489960" y="390708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8442D1-A402-431E-9C07-262D634F9DB3}"/>
              </a:ext>
            </a:extLst>
          </p:cNvPr>
          <p:cNvCxnSpPr/>
          <p:nvPr/>
        </p:nvCxnSpPr>
        <p:spPr>
          <a:xfrm flipV="1">
            <a:off x="4973580" y="390708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95A97E1-0768-43E6-ADC8-0F68A8C4BF08}"/>
              </a:ext>
            </a:extLst>
          </p:cNvPr>
          <p:cNvCxnSpPr/>
          <p:nvPr/>
        </p:nvCxnSpPr>
        <p:spPr>
          <a:xfrm flipV="1">
            <a:off x="6401580" y="390708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6F907F9-D5C9-49C6-9A79-24B4FFA15FAA}"/>
              </a:ext>
            </a:extLst>
          </p:cNvPr>
          <p:cNvCxnSpPr/>
          <p:nvPr/>
        </p:nvCxnSpPr>
        <p:spPr>
          <a:xfrm flipV="1">
            <a:off x="7890192" y="390708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F03D3DF-636F-4DF2-A432-E4DAE2212E7C}"/>
              </a:ext>
            </a:extLst>
          </p:cNvPr>
          <p:cNvCxnSpPr/>
          <p:nvPr/>
        </p:nvCxnSpPr>
        <p:spPr>
          <a:xfrm flipV="1">
            <a:off x="9377304" y="3907087"/>
            <a:ext cx="0" cy="1320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B1504E20-7E2B-4CBB-8EDF-742823D99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27" y="4291681"/>
            <a:ext cx="2969009" cy="34140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4E499320-F4A0-4946-9DD0-42C03D5CC1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033" y="4291681"/>
            <a:ext cx="2969009" cy="341406"/>
          </a:xfrm>
          <a:prstGeom prst="rect">
            <a:avLst/>
          </a:prstGeom>
        </p:spPr>
      </p:pic>
      <p:pic>
        <p:nvPicPr>
          <p:cNvPr id="47" name="Picture 2" descr="Image result for doom eternal">
            <a:extLst>
              <a:ext uri="{FF2B5EF4-FFF2-40B4-BE49-F238E27FC236}">
                <a16:creationId xmlns:a16="http://schemas.microsoft.com/office/drawing/2014/main" id="{B3774B16-86BC-4FAD-BAC2-A0B6190F13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 t="71973" r="12024"/>
          <a:stretch/>
        </p:blipFill>
        <p:spPr bwMode="auto">
          <a:xfrm>
            <a:off x="9343084" y="4288677"/>
            <a:ext cx="1478712" cy="34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9ADE6C10-94C8-4AB2-9878-363F0E352887}"/>
              </a:ext>
            </a:extLst>
          </p:cNvPr>
          <p:cNvSpPr txBox="1"/>
          <p:nvPr/>
        </p:nvSpPr>
        <p:spPr>
          <a:xfrm>
            <a:off x="7890192" y="3575330"/>
            <a:ext cx="1478712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50ms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34695EF-5327-4856-AF2B-F839CCA4C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62" y="4291681"/>
            <a:ext cx="2969009" cy="34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03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0" grpId="0" animBg="1"/>
      <p:bldP spid="11" grpId="0" animBg="1"/>
      <p:bldP spid="12" grpId="0"/>
      <p:bldP spid="13" grpId="0"/>
      <p:bldP spid="14" grpId="0"/>
      <p:bldP spid="26" grpId="0"/>
      <p:bldP spid="27" grpId="0"/>
      <p:bldP spid="32" grpId="0" animBg="1"/>
      <p:bldP spid="33" grpId="0" animBg="1"/>
      <p:bldP spid="34" grpId="0"/>
      <p:bldP spid="35" grpId="0"/>
      <p:bldP spid="36" grpId="0"/>
      <p:bldP spid="4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40BB6-4F50-43F4-B807-DD09EEEC4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There is no optimal.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62F01E-ECA9-456C-90AE-A38948420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0A69F1-0D96-424A-A7F5-EB3DD029E7E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836992"/>
            <a:ext cx="9584514" cy="4657372"/>
          </a:xfrm>
        </p:spPr>
        <p:txBody>
          <a:bodyPr>
            <a:normAutofit/>
          </a:bodyPr>
          <a:lstStyle/>
          <a:p>
            <a:r>
              <a:rPr lang="en-US" dirty="0"/>
              <a:t>Like many of the topics in this course, </a:t>
            </a:r>
            <a:r>
              <a:rPr lang="en-US" u="sng" dirty="0"/>
              <a:t>there is no possible “best”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That is, there is </a:t>
            </a:r>
            <a:r>
              <a:rPr lang="en-US" i="1" dirty="0"/>
              <a:t>no way to perfectly schedule general processes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r>
              <a:rPr lang="en-US" dirty="0"/>
              <a:t>Consider: It would be very lovely to schedule a process that handles some user input, like a button press or a network request.</a:t>
            </a:r>
          </a:p>
          <a:p>
            <a:pPr lvl="1"/>
            <a:r>
              <a:rPr lang="en-US" dirty="0"/>
              <a:t>Perfect situation: the OS schedules the task that handles the button immediately before the button is pressed. What luck!</a:t>
            </a:r>
          </a:p>
          <a:p>
            <a:endParaRPr lang="en-US" dirty="0"/>
          </a:p>
          <a:p>
            <a:r>
              <a:rPr lang="en-US" dirty="0"/>
              <a:t>However: You do not know when that button will be pressed.</a:t>
            </a:r>
          </a:p>
          <a:p>
            <a:pPr lvl="1"/>
            <a:r>
              <a:rPr lang="en-US" dirty="0"/>
              <a:t>Maybe it is a sensor, like for detecting a fire!</a:t>
            </a:r>
          </a:p>
          <a:p>
            <a:pPr lvl="2"/>
            <a:r>
              <a:rPr lang="en-US" dirty="0"/>
              <a:t>FIRE SEEMS IMPORTANT!! … and yet.</a:t>
            </a:r>
          </a:p>
          <a:p>
            <a:pPr lvl="1"/>
            <a:endParaRPr lang="en-US" dirty="0"/>
          </a:p>
          <a:p>
            <a:r>
              <a:rPr lang="en-US" dirty="0"/>
              <a:t>Moral of the story: humans being users make things very hard.</a:t>
            </a:r>
          </a:p>
        </p:txBody>
      </p:sp>
    </p:spTree>
    <p:extLst>
      <p:ext uri="{BB962C8B-B14F-4D97-AF65-F5344CB8AC3E}">
        <p14:creationId xmlns:p14="http://schemas.microsoft.com/office/powerpoint/2010/main" val="156383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080DB-A982-4BFA-B8D5-41F721FAB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Again, it is not magic.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1B08DA-8E9A-4035-ACAF-0E16C716B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40F4D3-0D89-47E1-9F03-9D86C7B1A596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But… wait… how does hardware </a:t>
            </a:r>
            <a:r>
              <a:rPr lang="en-US" i="1" dirty="0"/>
              <a:t>stop </a:t>
            </a:r>
            <a:r>
              <a:rPr lang="en-US" dirty="0"/>
              <a:t>a program?</a:t>
            </a:r>
          </a:p>
          <a:p>
            <a:pPr lvl="1"/>
            <a:r>
              <a:rPr lang="en-US" dirty="0"/>
              <a:t>For instance, when the quantum is up, how does the OS get control and perform the context switch?</a:t>
            </a:r>
          </a:p>
          <a:p>
            <a:pPr lvl="1"/>
            <a:endParaRPr lang="en-US" dirty="0"/>
          </a:p>
          <a:p>
            <a:r>
              <a:rPr lang="en-US" dirty="0"/>
              <a:t>Ah, the hardware has support for “being rude” which is called an interrupt.</a:t>
            </a:r>
          </a:p>
          <a:p>
            <a:pPr lvl="1"/>
            <a:r>
              <a:rPr lang="en-US" dirty="0"/>
              <a:t>A programmable mechanism for asynchronously calling a function when a particular type of error or signal is noticed.</a:t>
            </a:r>
          </a:p>
          <a:p>
            <a:pPr lvl="1"/>
            <a:endParaRPr lang="en-US" dirty="0"/>
          </a:p>
          <a:p>
            <a:r>
              <a:rPr lang="en-US" dirty="0"/>
              <a:t>Let’s take a look.</a:t>
            </a:r>
          </a:p>
        </p:txBody>
      </p:sp>
    </p:spTree>
    <p:extLst>
      <p:ext uri="{BB962C8B-B14F-4D97-AF65-F5344CB8AC3E}">
        <p14:creationId xmlns:p14="http://schemas.microsoft.com/office/powerpoint/2010/main" val="210474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4E03B2F-E0C8-4A2A-B52D-C037DC13C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Interrupts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B1A4BB-B6E4-40E3-9C09-DEE1133196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rude… but necessary.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0CFD8-0BC6-4D90-A995-AE74330F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03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00BE679-8170-44BC-B9AF-03F6DC017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rude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F4630A-1307-468D-BCDE-08FBA73AC5E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759767"/>
            <a:ext cx="9584514" cy="5049519"/>
          </a:xfrm>
        </p:spPr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interrupt</a:t>
            </a:r>
            <a:r>
              <a:rPr lang="en-US" dirty="0"/>
              <a:t> is an exceptional state that diverts execution from its normal flow. </a:t>
            </a:r>
          </a:p>
          <a:p>
            <a:pPr lvl="1"/>
            <a:r>
              <a:rPr lang="en-US" dirty="0"/>
              <a:t>When issued by hardware, sometimes referred to as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hardware exception</a:t>
            </a:r>
          </a:p>
          <a:p>
            <a:pPr lvl="2"/>
            <a:r>
              <a:rPr lang="en-US" dirty="0"/>
              <a:t>For instance, a hardware timer or external event caused by a sensor.</a:t>
            </a:r>
          </a:p>
          <a:p>
            <a:pPr lvl="1"/>
            <a:r>
              <a:rPr lang="en-US" dirty="0"/>
              <a:t>When caused by a user process, sometimes referred to as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software trap</a:t>
            </a:r>
          </a:p>
          <a:p>
            <a:pPr lvl="2"/>
            <a:r>
              <a:rPr lang="en-US" dirty="0"/>
              <a:t>Divide-by-zero error, some floating-point exceptions, system calls.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We have seen these before!</a:t>
            </a:r>
          </a:p>
          <a:p>
            <a:pPr lvl="1"/>
            <a:r>
              <a:rPr lang="en-US" u="sng" dirty="0"/>
              <a:t>System calls</a:t>
            </a:r>
            <a:r>
              <a:rPr lang="en-US" dirty="0"/>
              <a:t> are a type of interrupt (software trap).</a:t>
            </a:r>
          </a:p>
          <a:p>
            <a:pPr lvl="1"/>
            <a:r>
              <a:rPr lang="en-US" dirty="0"/>
              <a:t>This is an intentional interrupt caused by a specific program instruction.</a:t>
            </a:r>
          </a:p>
          <a:p>
            <a:pPr lvl="2"/>
            <a:r>
              <a:rPr lang="en-US" dirty="0"/>
              <a:t>The program is “interrupted” while the OS performs a task.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We have also encountered them in our failures.</a:t>
            </a:r>
          </a:p>
          <a:p>
            <a:pPr lvl="1"/>
            <a:r>
              <a:rPr lang="en-US" u="sng" dirty="0"/>
              <a:t>Segmentation / Protection / Page Faults</a:t>
            </a:r>
            <a:r>
              <a:rPr lang="en-US" dirty="0"/>
              <a:t> are also interrupts. (trap? exception?)</a:t>
            </a:r>
          </a:p>
          <a:p>
            <a:pPr lvl="1"/>
            <a:r>
              <a:rPr lang="en-US" dirty="0"/>
              <a:t>These are (usually) unintentional interrupts caused by a generic instruction.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F2A7BB-A91A-4543-871F-E687CAA63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092" y="4803113"/>
            <a:ext cx="304239" cy="30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45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9E301-BAF2-4676-8971-80B291AC4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Here are some typical UNIX/Linux system calls: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6DA079-A576-4973-B20E-C463E51D2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BCB16F08-8B4C-4A7B-ACC1-B4ACC2E1F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185693"/>
              </p:ext>
            </p:extLst>
          </p:nvPr>
        </p:nvGraphicFramePr>
        <p:xfrm>
          <a:off x="908050" y="1204531"/>
          <a:ext cx="8343900" cy="3895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0960">
                  <a:extLst>
                    <a:ext uri="{9D8B030D-6E8A-4147-A177-3AD203B41FA5}">
                      <a16:colId xmlns:a16="http://schemas.microsoft.com/office/drawing/2014/main" val="3593834148"/>
                    </a:ext>
                  </a:extLst>
                </a:gridCol>
                <a:gridCol w="1582887">
                  <a:extLst>
                    <a:ext uri="{9D8B030D-6E8A-4147-A177-3AD203B41FA5}">
                      <a16:colId xmlns:a16="http://schemas.microsoft.com/office/drawing/2014/main" val="945154468"/>
                    </a:ext>
                  </a:extLst>
                </a:gridCol>
                <a:gridCol w="5810053">
                  <a:extLst>
                    <a:ext uri="{9D8B030D-6E8A-4147-A177-3AD203B41FA5}">
                      <a16:colId xmlns:a16="http://schemas.microsoft.com/office/drawing/2014/main" val="2414127038"/>
                    </a:ext>
                  </a:extLst>
                </a:gridCol>
              </a:tblGrid>
              <a:tr h="486976">
                <a:tc>
                  <a:txBody>
                    <a:bodyPr/>
                    <a:lstStyle/>
                    <a:p>
                      <a:r>
                        <a:rPr lang="en-US" dirty="0">
                          <a:latin typeface="Lato Black" panose="020F0502020204030203" pitchFamily="34" charset="0"/>
                          <a:ea typeface="Lato Black" panose="020F0502020204030203" pitchFamily="34" charset="0"/>
                          <a:cs typeface="Lato Black" panose="020F0502020204030203" pitchFamily="34" charset="0"/>
                        </a:rPr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Black" panose="020F0502020204030203" pitchFamily="34" charset="0"/>
                          <a:ea typeface="Lato Black" panose="020F0502020204030203" pitchFamily="34" charset="0"/>
                          <a:cs typeface="Lato Black" panose="020F0502020204030203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Black" panose="020F0502020204030203" pitchFamily="34" charset="0"/>
                          <a:ea typeface="Lato Black" panose="020F0502020204030203" pitchFamily="34" charset="0"/>
                          <a:cs typeface="Lato Black" panose="020F0502020204030203" pitchFamily="34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533691"/>
                  </a:ext>
                </a:extLst>
              </a:tr>
              <a:tr h="4869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Reads bytes from an open file.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279366"/>
                  </a:ext>
                </a:extLst>
              </a:tr>
              <a:tr h="4869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write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Writes bytes to an open file.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489376"/>
                  </a:ext>
                </a:extLst>
              </a:tr>
              <a:tr h="4869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open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Opens a file and returns the file handle.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511690"/>
                  </a:ext>
                </a:extLst>
              </a:tr>
              <a:tr h="4869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close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Closes an open file.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243298"/>
                  </a:ext>
                </a:extLst>
              </a:tr>
              <a:tr h="4869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stat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Returns metadata about a file.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739043"/>
                  </a:ext>
                </a:extLst>
              </a:tr>
              <a:tr h="4869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fork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Spawns a copy of the current process.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6003780"/>
                  </a:ext>
                </a:extLst>
              </a:tr>
              <a:tr h="4869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execve</a:t>
                      </a:r>
                      <a:endParaRPr lang="en-US" dirty="0">
                        <a:latin typeface="Lato Semibold" panose="020F0502020204030203" pitchFamily="34" charset="0"/>
                        <a:ea typeface="Lato Semibold" panose="020F0502020204030203" pitchFamily="34" charset="0"/>
                        <a:cs typeface="Lato Semibold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Loads and then executes a program.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83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978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79882-29F2-4108-9DDF-1F4AD5E8F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System calls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E23664-6A11-4A20-B4F4-80C8B4F49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94D5F-C35E-4D80-9A28-C09405629488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858254"/>
            <a:ext cx="9584514" cy="4411578"/>
          </a:xfrm>
        </p:spPr>
        <p:txBody>
          <a:bodyPr anchor="ctr"/>
          <a:lstStyle/>
          <a:p>
            <a:r>
              <a:rPr lang="en-US" dirty="0"/>
              <a:t>System calls: predictable, intentional interrupts at specific instructions.</a:t>
            </a:r>
          </a:p>
          <a:p>
            <a:pPr lvl="1"/>
            <a:r>
              <a:rPr lang="en-US" dirty="0"/>
              <a:t>Interrupts occurring at specific instructions are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synchronous interrupts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 x86-64, the program pauses at 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instruction, then resumes at the following instruction when the OS finishes the task</a:t>
            </a:r>
          </a:p>
          <a:p>
            <a:pPr lvl="1"/>
            <a:r>
              <a:rPr lang="en-US" dirty="0"/>
              <a:t>(… and the OS calls the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sysret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</a:t>
            </a:r>
            <a:r>
              <a:rPr lang="en-US" dirty="0"/>
              <a:t>instruction)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Let’s take a deeper look.</a:t>
            </a:r>
          </a:p>
        </p:txBody>
      </p:sp>
    </p:spTree>
    <p:extLst>
      <p:ext uri="{BB962C8B-B14F-4D97-AF65-F5344CB8AC3E}">
        <p14:creationId xmlns:p14="http://schemas.microsoft.com/office/powerpoint/2010/main" val="17078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249C-1FD0-4EF6-B6E1-4BD9B2FBE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Hello, Hello World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DB719E-FD05-43C4-B195-B7FBE90F8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224AFA1-2450-4F0B-81D4-CF9DC118925F}"/>
              </a:ext>
            </a:extLst>
          </p:cNvPr>
          <p:cNvSpPr txBox="1">
            <a:spLocks/>
          </p:cNvSpPr>
          <p:nvPr/>
        </p:nvSpPr>
        <p:spPr>
          <a:xfrm>
            <a:off x="133825" y="1126718"/>
            <a:ext cx="4108722" cy="4518212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 err="1">
                <a:latin typeface="Inconsolata" panose="020B0609030003000000" pitchFamily="49" charset="0"/>
              </a:rPr>
              <a:t>db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asciz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"Hello, world!\n"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.text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.global</a:t>
            </a:r>
            <a:r>
              <a:rPr lang="en-US" dirty="0">
                <a:latin typeface="Inconsolata" panose="020B0609030003000000" pitchFamily="49" charset="0"/>
              </a:rPr>
              <a:t> _start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_start: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write(2,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db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, 14)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$1,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system call 1 is write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$2,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file handle 2 is stderr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    (</a:t>
            </a:r>
            <a:r>
              <a:rPr lang="en-US" dirty="0" err="1">
                <a:latin typeface="Inconsolata" panose="020B0609030003000000" pitchFamily="49" charset="0"/>
              </a:rPr>
              <a:t>db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address of string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$14,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number of bytes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latin typeface="Inconsolata" panose="020B0609030003000000" pitchFamily="49" charset="0"/>
              </a:rPr>
              <a:t>      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invoke OS to print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exit(0)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$60,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system call 60 is exit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xor</a:t>
            </a:r>
            <a:r>
              <a:rPr lang="en-US" dirty="0">
                <a:latin typeface="Inconsolata" panose="020B0609030003000000" pitchFamily="49" charset="0"/>
              </a:rPr>
              <a:t>   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we want return code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       # invoke OS to exit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ACA46-AA4F-4726-9301-5BD9F3E9F754}"/>
              </a:ext>
            </a:extLst>
          </p:cNvPr>
          <p:cNvSpPr txBox="1"/>
          <p:nvPr/>
        </p:nvSpPr>
        <p:spPr>
          <a:xfrm>
            <a:off x="133824" y="757386"/>
            <a:ext cx="4263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 - Application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C2DD49-DB2C-4A50-A174-20185C63B359}"/>
              </a:ext>
            </a:extLst>
          </p:cNvPr>
          <p:cNvSpPr txBox="1">
            <a:spLocks/>
          </p:cNvSpPr>
          <p:nvPr/>
        </p:nvSpPr>
        <p:spPr>
          <a:xfrm>
            <a:off x="4594863" y="1126718"/>
            <a:ext cx="5431312" cy="4588282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open: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Open implementation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... use %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rsi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etc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</a:b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write: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1)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Write implementation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... use %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rsi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etc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retq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</a:b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system call jump table (array of function pointers)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 err="1">
                <a:latin typeface="Inconsolata" panose="020B0609030003000000" pitchFamily="49" charset="0"/>
              </a:rPr>
              <a:t>syscalls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.word</a:t>
            </a:r>
            <a:r>
              <a:rPr lang="en-US" dirty="0">
                <a:latin typeface="Inconsolata" panose="020B0609030003000000" pitchFamily="49" charset="0"/>
              </a:rPr>
              <a:t> open, write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...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etc</a:t>
            </a:r>
            <a:br>
              <a:rPr lang="en-US" dirty="0">
                <a:latin typeface="Inconsolata" panose="020B0609030003000000" pitchFamily="49" charset="0"/>
              </a:rPr>
            </a:b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 err="1">
                <a:latin typeface="Inconsolata" panose="020B0609030003000000" pitchFamily="49" charset="0"/>
              </a:rPr>
              <a:t>syscall_enter</a:t>
            </a:r>
            <a:r>
              <a:rPr lang="en-US" dirty="0">
                <a:latin typeface="Inconsolata" panose="020B0609030003000000" pitchFamily="49" charset="0"/>
              </a:rPr>
              <a:t>: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Preserve CPU context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call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 err="1">
                <a:latin typeface="Inconsolata" panose="020B0609030003000000" pitchFamily="49" charset="0"/>
              </a:rPr>
              <a:t>save_cpu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 (</a:t>
            </a:r>
            <a:r>
              <a:rPr lang="en-US" dirty="0" err="1">
                <a:latin typeface="Inconsolata" panose="020B0609030003000000" pitchFamily="49" charset="0"/>
              </a:rPr>
              <a:t>syscalls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lea  </a:t>
            </a:r>
            <a:r>
              <a:rPr lang="en-US" dirty="0">
                <a:latin typeface="Inconsolata" panose="020B0609030003000000" pitchFamily="49" charset="0"/>
              </a:rPr>
              <a:t>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, 8),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  call</a:t>
            </a:r>
            <a:r>
              <a:rPr lang="en-US" dirty="0">
                <a:latin typeface="Inconsolata" panose="020B0609030003000000" pitchFamily="49" charset="0"/>
              </a:rPr>
              <a:t> *(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)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call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[old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]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</a:br>
            <a:r>
              <a:rPr lang="en-US" dirty="0" err="1">
                <a:latin typeface="Inconsolata" panose="020B0609030003000000" pitchFamily="49" charset="0"/>
              </a:rPr>
              <a:t>syscall_exit</a:t>
            </a:r>
            <a:r>
              <a:rPr lang="en-US" dirty="0">
                <a:latin typeface="Inconsolata" panose="020B0609030003000000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# Restore CPU context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call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 err="1">
                <a:latin typeface="Inconsolata" panose="020B0609030003000000" pitchFamily="49" charset="0"/>
              </a:rPr>
              <a:t>restore_cpu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sysret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Inconsolata" panose="020B0609030003000000" pitchFamily="49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F3346A6-35DD-4C75-AB98-56DB2B7CD5D2}"/>
              </a:ext>
            </a:extLst>
          </p:cNvPr>
          <p:cNvCxnSpPr>
            <a:cxnSpLocks/>
          </p:cNvCxnSpPr>
          <p:nvPr/>
        </p:nvCxnSpPr>
        <p:spPr>
          <a:xfrm>
            <a:off x="4419987" y="707842"/>
            <a:ext cx="0" cy="48373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5C7B59D-CCBA-472F-8C48-6C4AE55F0E4C}"/>
              </a:ext>
            </a:extLst>
          </p:cNvPr>
          <p:cNvSpPr txBox="1"/>
          <p:nvPr/>
        </p:nvSpPr>
        <p:spPr>
          <a:xfrm>
            <a:off x="4584213" y="757386"/>
            <a:ext cx="528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 - Kernel</a:t>
            </a:r>
            <a:r>
              <a:rPr lang="en-US" sz="14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(main OS program)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D044B5A-37B2-461C-AE02-4AD36862EA04}"/>
              </a:ext>
            </a:extLst>
          </p:cNvPr>
          <p:cNvCxnSpPr>
            <a:cxnSpLocks/>
          </p:cNvCxnSpPr>
          <p:nvPr/>
        </p:nvCxnSpPr>
        <p:spPr>
          <a:xfrm>
            <a:off x="4399817" y="707842"/>
            <a:ext cx="0" cy="48373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0D6F267-107B-4E13-AF97-1C05225B438B}"/>
              </a:ext>
            </a:extLst>
          </p:cNvPr>
          <p:cNvSpPr txBox="1"/>
          <p:nvPr/>
        </p:nvSpPr>
        <p:spPr>
          <a:xfrm>
            <a:off x="1232134" y="3953968"/>
            <a:ext cx="2307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A jump to the kernel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F576E4-68B2-4C6E-B82F-40C67B63D554}"/>
              </a:ext>
            </a:extLst>
          </p:cNvPr>
          <p:cNvCxnSpPr>
            <a:cxnSpLocks/>
          </p:cNvCxnSpPr>
          <p:nvPr/>
        </p:nvCxnSpPr>
        <p:spPr>
          <a:xfrm rot="2472984" flipH="1">
            <a:off x="1095917" y="4022143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B74EA5A-BFFB-4C7D-B550-AD3FD57BA032}"/>
              </a:ext>
            </a:extLst>
          </p:cNvPr>
          <p:cNvSpPr txBox="1"/>
          <p:nvPr/>
        </p:nvSpPr>
        <p:spPr>
          <a:xfrm>
            <a:off x="5920065" y="3304263"/>
            <a:ext cx="3991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Pre-registered to be called on </a:t>
            </a:r>
            <a:r>
              <a:rPr lang="en-US" dirty="0" err="1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syscall</a:t>
            </a:r>
            <a:endParaRPr lang="en-US" dirty="0">
              <a:solidFill>
                <a:srgbClr val="7030A0"/>
              </a:solidFill>
              <a:latin typeface="Lato Black" panose="020B0604020202020204" charset="0"/>
              <a:ea typeface="Lato Black" panose="020B0604020202020204" charset="0"/>
              <a:cs typeface="Lato Black" panose="020B060402020202020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DCD45A6-E6EC-4703-AC32-922ACA42DBC4}"/>
              </a:ext>
            </a:extLst>
          </p:cNvPr>
          <p:cNvCxnSpPr>
            <a:cxnSpLocks/>
          </p:cNvCxnSpPr>
          <p:nvPr/>
        </p:nvCxnSpPr>
        <p:spPr>
          <a:xfrm rot="19127016" flipH="1" flipV="1">
            <a:off x="5774778" y="3560012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E79B6E5-C601-4B45-AFAF-84756190BA3D}"/>
              </a:ext>
            </a:extLst>
          </p:cNvPr>
          <p:cNvSpPr txBox="1"/>
          <p:nvPr/>
        </p:nvSpPr>
        <p:spPr>
          <a:xfrm>
            <a:off x="8015524" y="3796961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Saves CPU state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8DAC0FF-B583-4FC6-8FFA-02BBF929A6A4}"/>
              </a:ext>
            </a:extLst>
          </p:cNvPr>
          <p:cNvCxnSpPr>
            <a:cxnSpLocks/>
          </p:cNvCxnSpPr>
          <p:nvPr/>
        </p:nvCxnSpPr>
        <p:spPr>
          <a:xfrm flipH="1">
            <a:off x="7758217" y="3981627"/>
            <a:ext cx="27747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058D247-C3BC-41C1-A9DC-4616638EED39}"/>
              </a:ext>
            </a:extLst>
          </p:cNvPr>
          <p:cNvSpPr txBox="1"/>
          <p:nvPr/>
        </p:nvSpPr>
        <p:spPr>
          <a:xfrm>
            <a:off x="8015524" y="4386648"/>
            <a:ext cx="185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Performs action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A736B18-B1B9-4E4D-9680-1B70C7912C40}"/>
              </a:ext>
            </a:extLst>
          </p:cNvPr>
          <p:cNvCxnSpPr>
            <a:cxnSpLocks/>
          </p:cNvCxnSpPr>
          <p:nvPr/>
        </p:nvCxnSpPr>
        <p:spPr>
          <a:xfrm flipH="1">
            <a:off x="7758217" y="4571314"/>
            <a:ext cx="27747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83C1845-19A3-4470-90ED-E3142B049F82}"/>
              </a:ext>
            </a:extLst>
          </p:cNvPr>
          <p:cNvSpPr txBox="1"/>
          <p:nvPr/>
        </p:nvSpPr>
        <p:spPr>
          <a:xfrm>
            <a:off x="8015524" y="4925814"/>
            <a:ext cx="1680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Restores state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5C9638C-4057-4EBA-ABD5-F26A3EFB2F81}"/>
              </a:ext>
            </a:extLst>
          </p:cNvPr>
          <p:cNvCxnSpPr>
            <a:cxnSpLocks/>
          </p:cNvCxnSpPr>
          <p:nvPr/>
        </p:nvCxnSpPr>
        <p:spPr>
          <a:xfrm flipH="1">
            <a:off x="7758217" y="5110480"/>
            <a:ext cx="27747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F69BD2A-1D09-444B-9C93-6835F2A7B246}"/>
              </a:ext>
            </a:extLst>
          </p:cNvPr>
          <p:cNvSpPr txBox="1"/>
          <p:nvPr/>
        </p:nvSpPr>
        <p:spPr>
          <a:xfrm>
            <a:off x="5582834" y="5345668"/>
            <a:ext cx="2130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Lato Black" panose="020B0604020202020204" charset="0"/>
                <a:ea typeface="Lato Black" panose="020B0604020202020204" charset="0"/>
                <a:cs typeface="Lato Black" panose="020B0604020202020204" charset="0"/>
              </a:rPr>
              <a:t>Returns to process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E2E3E5-4F46-4ECD-839D-7CAA1E1F52B7}"/>
              </a:ext>
            </a:extLst>
          </p:cNvPr>
          <p:cNvCxnSpPr>
            <a:cxnSpLocks/>
          </p:cNvCxnSpPr>
          <p:nvPr/>
        </p:nvCxnSpPr>
        <p:spPr>
          <a:xfrm rot="2472984" flipH="1">
            <a:off x="5398718" y="5416750"/>
            <a:ext cx="21575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70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5" grpId="0"/>
      <p:bldP spid="18" grpId="0"/>
      <p:bldP spid="20" grpId="0"/>
      <p:bldP spid="2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36567-7325-4627-9C04-51E7C171D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Tick tock tick tock merrily sings the clock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C39118-CC44-435A-B52C-125178F96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876DA6-3D64-44EA-BFC7-86E1AF94FF2C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A hardware timer can preempt (forcibly pause) a program at any time.</a:t>
            </a:r>
          </a:p>
          <a:p>
            <a:pPr lvl="1"/>
            <a:r>
              <a:rPr lang="en-US" dirty="0"/>
              <a:t>Interrupts that occur at any instruction are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asynchronous interrupts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r>
              <a:rPr lang="en-US" dirty="0"/>
              <a:t>In a preemptive operating system, a hardware timer is used to give a maximum bound to how long a process runs.</a:t>
            </a:r>
          </a:p>
          <a:p>
            <a:pPr lvl="1"/>
            <a:r>
              <a:rPr lang="en-US" dirty="0"/>
              <a:t>Your operating system programs the timer such that it sends a signal at a regular interval.</a:t>
            </a:r>
          </a:p>
          <a:p>
            <a:pPr lvl="1"/>
            <a:r>
              <a:rPr lang="en-US" dirty="0"/>
              <a:t>Your operating system has a function that is called when such a signal is read.</a:t>
            </a:r>
          </a:p>
          <a:p>
            <a:pPr lvl="1"/>
            <a:r>
              <a:rPr lang="en-US" dirty="0"/>
              <a:t>That function will respond by invoking the scheduler and pausing the current task and resuming or starting another.</a:t>
            </a:r>
          </a:p>
          <a:p>
            <a:pPr lvl="1"/>
            <a:endParaRPr lang="en-US" dirty="0"/>
          </a:p>
          <a:p>
            <a:r>
              <a:rPr lang="en-US" dirty="0"/>
              <a:t>Let’s look at the basic procedure an OS uses to program an interrupt.</a:t>
            </a:r>
          </a:p>
        </p:txBody>
      </p:sp>
    </p:spTree>
    <p:extLst>
      <p:ext uri="{BB962C8B-B14F-4D97-AF65-F5344CB8AC3E}">
        <p14:creationId xmlns:p14="http://schemas.microsoft.com/office/powerpoint/2010/main" val="382396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2ED1E-DC76-4CD4-8D21-D2CBEF88A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On the last episode…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FF6B80-C024-48EC-AA7D-DE5C08A6F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20C55-262F-4128-82A3-91377FAA7AE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6" y="869076"/>
            <a:ext cx="6468840" cy="4330323"/>
          </a:xfrm>
        </p:spPr>
        <p:txBody>
          <a:bodyPr/>
          <a:lstStyle/>
          <a:p>
            <a:r>
              <a:rPr lang="en-US" dirty="0"/>
              <a:t>Programs are loaded into memory by the operating system.</a:t>
            </a:r>
          </a:p>
          <a:p>
            <a:endParaRPr lang="en-US" dirty="0"/>
          </a:p>
          <a:p>
            <a:r>
              <a:rPr lang="en-US" dirty="0"/>
              <a:t>They have to exist in memory before they can be executed.</a:t>
            </a:r>
          </a:p>
          <a:p>
            <a:endParaRPr lang="en-US" dirty="0"/>
          </a:p>
          <a:p>
            <a:r>
              <a:rPr lang="en-US" dirty="0"/>
              <a:t>Programs go through a lot of trouble to have all their data/code in memory.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6CED0-CC10-4D9A-B437-7C8957A1238A}"/>
              </a:ext>
            </a:extLst>
          </p:cNvPr>
          <p:cNvSpPr txBox="1">
            <a:spLocks/>
          </p:cNvSpPr>
          <p:nvPr/>
        </p:nvSpPr>
        <p:spPr>
          <a:xfrm>
            <a:off x="7135156" y="4967500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Rectangle 2" descr="Wide upward diagonal">
            <a:extLst>
              <a:ext uri="{FF2B5EF4-FFF2-40B4-BE49-F238E27FC236}">
                <a16:creationId xmlns:a16="http://schemas.microsoft.com/office/drawing/2014/main" id="{33C46118-42AD-47BB-B192-B51F867CAB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0075" y="1077313"/>
            <a:ext cx="2709333" cy="4164362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127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5035F4-FE71-4CA4-8616-7CE956395D93}"/>
              </a:ext>
            </a:extLst>
          </p:cNvPr>
          <p:cNvSpPr/>
          <p:nvPr/>
        </p:nvSpPr>
        <p:spPr>
          <a:xfrm>
            <a:off x="7100075" y="1085389"/>
            <a:ext cx="2709333" cy="712396"/>
          </a:xfrm>
          <a:prstGeom prst="rect">
            <a:avLst/>
          </a:prstGeom>
          <a:solidFill>
            <a:srgbClr val="C288B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570F78-73A7-4209-89AA-243199EE022D}"/>
              </a:ext>
            </a:extLst>
          </p:cNvPr>
          <p:cNvSpPr/>
          <p:nvPr/>
        </p:nvSpPr>
        <p:spPr>
          <a:xfrm>
            <a:off x="7100075" y="3400174"/>
            <a:ext cx="2709333" cy="565418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44D5F5-ECB1-450D-AE2C-8E2879E7DFA4}"/>
              </a:ext>
            </a:extLst>
          </p:cNvPr>
          <p:cNvSpPr/>
          <p:nvPr/>
        </p:nvSpPr>
        <p:spPr>
          <a:xfrm>
            <a:off x="7101993" y="1808216"/>
            <a:ext cx="2709333" cy="46817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6DAB233C-9CC6-4B11-94D6-0ADE0ADB64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0075" y="1085389"/>
            <a:ext cx="2709333" cy="4156286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5866B5E3-9B70-49B5-881E-655AF6A4AA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0075" y="4543175"/>
            <a:ext cx="2709333" cy="69850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E9A5A83C-2B1C-4608-8A65-532C5F3612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0075" y="3971675"/>
            <a:ext cx="2709333" cy="5715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02352891-C466-467B-9E6A-EFD4590B2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1953" y="4618843"/>
            <a:ext cx="859531" cy="502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667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14" name="Text Box 11">
            <a:extLst>
              <a:ext uri="{FF2B5EF4-FFF2-40B4-BE49-F238E27FC236}">
                <a16:creationId xmlns:a16="http://schemas.microsoft.com/office/drawing/2014/main" id="{E99E423E-F124-47A2-ACE7-707EAA2DB4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7294" y="3982259"/>
            <a:ext cx="917239" cy="502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667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CC71BD8B-6C4F-4EDA-8AC7-475A880519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00646" y="3410759"/>
            <a:ext cx="750526" cy="502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667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667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667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Text Box 13">
            <a:extLst>
              <a:ext uri="{FF2B5EF4-FFF2-40B4-BE49-F238E27FC236}">
                <a16:creationId xmlns:a16="http://schemas.microsoft.com/office/drawing/2014/main" id="{A494E56B-DBDB-4B51-BEEB-7237B41837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5647" y="1793017"/>
            <a:ext cx="960519" cy="502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667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17" name="Text Box 17">
            <a:extLst>
              <a:ext uri="{FF2B5EF4-FFF2-40B4-BE49-F238E27FC236}">
                <a16:creationId xmlns:a16="http://schemas.microsoft.com/office/drawing/2014/main" id="{17EC710B-F7D7-4658-B7D5-0B86A856E4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26935" y="677203"/>
            <a:ext cx="1800493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sz="2000" b="1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0xFFFFFFFF</a:t>
            </a:r>
            <a:endParaRPr lang="en-US" sz="1778" b="1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18" name="Text Box 18">
            <a:extLst>
              <a:ext uri="{FF2B5EF4-FFF2-40B4-BE49-F238E27FC236}">
                <a16:creationId xmlns:a16="http://schemas.microsoft.com/office/drawing/2014/main" id="{87259AB7-C13A-45DA-9DE1-04194BA7A2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61125" y="5244003"/>
            <a:ext cx="1800493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buClrTx/>
              <a:defRPr/>
            </a:pPr>
            <a:r>
              <a:rPr lang="en-US" sz="2000" b="1" dirty="0">
                <a:solidFill>
                  <a:prstClr val="black"/>
                </a:solidFill>
                <a:latin typeface="Inconsolata" panose="020B0609030003000000" pitchFamily="49" charset="0"/>
                <a:ea typeface="ＭＳ Ｐゴシック" charset="-128"/>
                <a:cs typeface="Courier"/>
              </a:rPr>
              <a:t>~ 0x00000000</a:t>
            </a:r>
            <a:endParaRPr lang="en-US" sz="1778" b="1" dirty="0">
              <a:solidFill>
                <a:prstClr val="black"/>
              </a:solidFill>
              <a:latin typeface="Inconsolata" panose="020B0609030003000000" pitchFamily="49" charset="0"/>
              <a:ea typeface="ＭＳ Ｐゴシック" charset="-128"/>
              <a:cs typeface="Courier"/>
            </a:endParaRPr>
          </a:p>
        </p:txBody>
      </p:sp>
      <p:sp>
        <p:nvSpPr>
          <p:cNvPr id="19" name="Text Box 13">
            <a:extLst>
              <a:ext uri="{FF2B5EF4-FFF2-40B4-BE49-F238E27FC236}">
                <a16:creationId xmlns:a16="http://schemas.microsoft.com/office/drawing/2014/main" id="{53D4E521-F1A6-4A04-A7F5-23EC6436C2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0177" y="1183727"/>
            <a:ext cx="2531462" cy="502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667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Kernel Memory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A4DC25-2F89-4533-B42C-636D3A34CE32}"/>
              </a:ext>
            </a:extLst>
          </p:cNvPr>
          <p:cNvSpPr/>
          <p:nvPr/>
        </p:nvSpPr>
        <p:spPr>
          <a:xfrm>
            <a:off x="7100075" y="2434272"/>
            <a:ext cx="2709333" cy="4030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2D33743-9229-4051-9472-57B029726FB3}"/>
              </a:ext>
            </a:extLst>
          </p:cNvPr>
          <p:cNvSpPr/>
          <p:nvPr/>
        </p:nvSpPr>
        <p:spPr>
          <a:xfrm>
            <a:off x="7100075" y="2829710"/>
            <a:ext cx="2709333" cy="40305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Text Box 10">
            <a:extLst>
              <a:ext uri="{FF2B5EF4-FFF2-40B4-BE49-F238E27FC236}">
                <a16:creationId xmlns:a16="http://schemas.microsoft.com/office/drawing/2014/main" id="{1E72C232-775E-488F-8342-AF9108D7B7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3789" y="2847911"/>
            <a:ext cx="1455847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libz.so .text</a:t>
            </a:r>
          </a:p>
        </p:txBody>
      </p:sp>
      <p:sp>
        <p:nvSpPr>
          <p:cNvPr id="23" name="Text Box 11">
            <a:extLst>
              <a:ext uri="{FF2B5EF4-FFF2-40B4-BE49-F238E27FC236}">
                <a16:creationId xmlns:a16="http://schemas.microsoft.com/office/drawing/2014/main" id="{BCC6B315-9775-493A-BA51-94356C9A43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03575" y="2404379"/>
            <a:ext cx="15023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libz.so .data</a:t>
            </a:r>
          </a:p>
        </p:txBody>
      </p:sp>
    </p:spTree>
    <p:extLst>
      <p:ext uri="{BB962C8B-B14F-4D97-AF65-F5344CB8AC3E}">
        <p14:creationId xmlns:p14="http://schemas.microsoft.com/office/powerpoint/2010/main" val="67817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BF515-6AAC-46F9-8DFC-F1BC52286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Programming interruption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010C81-AF4D-42BE-925D-239B0DEA8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3C5A0C-00A0-4F21-8A5B-25136281EFDC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On most hardware, there is a programmable table somewhere in memory that, when written to, defines where code exist to handle each interrupt.</a:t>
            </a:r>
          </a:p>
          <a:p>
            <a:endParaRPr lang="en-US" dirty="0"/>
          </a:p>
          <a:p>
            <a:r>
              <a:rPr lang="en-US" dirty="0"/>
              <a:t>Every possible interrupt is given a number. Segmentation faults might be interrupt 10. Timers might be interrupt 0. Et cetera.</a:t>
            </a:r>
          </a:p>
          <a:p>
            <a:endParaRPr lang="en-US" dirty="0"/>
          </a:p>
          <a:p>
            <a:r>
              <a:rPr lang="en-US" dirty="0"/>
              <a:t>When an interrupt occurs, based on its interrupt number, the corresponding entry in a lookup table called an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interrupt vector table </a:t>
            </a:r>
            <a:r>
              <a:rPr lang="en-US" dirty="0"/>
              <a:t>or an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interrupt descriptor table </a:t>
            </a:r>
            <a:r>
              <a:rPr lang="en-US" dirty="0"/>
              <a:t>would be used to determine where in the kernel to jump.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15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BF515-6AAC-46F9-8DFC-F1BC52286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Interrupt Table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010C81-AF4D-42BE-925D-239B0DEA8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3C5A0C-00A0-4F21-8A5B-25136281EFD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820653" y="869076"/>
            <a:ext cx="5197642" cy="4657371"/>
          </a:xfrm>
        </p:spPr>
        <p:txBody>
          <a:bodyPr>
            <a:normAutofit/>
          </a:bodyPr>
          <a:lstStyle/>
          <a:p>
            <a:r>
              <a:rPr lang="en-US" dirty="0"/>
              <a:t>The interrupt table is a simple table.</a:t>
            </a:r>
          </a:p>
          <a:p>
            <a:endParaRPr lang="en-US" dirty="0"/>
          </a:p>
          <a:p>
            <a:r>
              <a:rPr lang="en-US" dirty="0"/>
              <a:t>Fun Fact: It is often located at address 0x0 in memory!</a:t>
            </a:r>
          </a:p>
          <a:p>
            <a:pPr lvl="1"/>
            <a:r>
              <a:rPr lang="en-US" dirty="0"/>
              <a:t>So, operating system kernels can’t exactly always treat zero as an invalid address…</a:t>
            </a:r>
          </a:p>
          <a:p>
            <a:pPr lvl="1"/>
            <a:endParaRPr lang="en-US" dirty="0"/>
          </a:p>
          <a:p>
            <a:r>
              <a:rPr lang="en-US" dirty="0"/>
              <a:t>When a process triggers a listed interrupt or external hardware sends a signal to the interrupt controller… </a:t>
            </a:r>
          </a:p>
          <a:p>
            <a:pPr lvl="1"/>
            <a:r>
              <a:rPr lang="en-US" dirty="0"/>
              <a:t>the CPU jumps to the given address.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8208358-6315-4D65-8D1C-5B806520B4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1739996"/>
              </p:ext>
            </p:extLst>
          </p:nvPr>
        </p:nvGraphicFramePr>
        <p:xfrm>
          <a:off x="268462" y="938466"/>
          <a:ext cx="4552192" cy="4435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8816">
                  <a:extLst>
                    <a:ext uri="{9D8B030D-6E8A-4147-A177-3AD203B41FA5}">
                      <a16:colId xmlns:a16="http://schemas.microsoft.com/office/drawing/2014/main" val="3593834148"/>
                    </a:ext>
                  </a:extLst>
                </a:gridCol>
                <a:gridCol w="1330280">
                  <a:extLst>
                    <a:ext uri="{9D8B030D-6E8A-4147-A177-3AD203B41FA5}">
                      <a16:colId xmlns:a16="http://schemas.microsoft.com/office/drawing/2014/main" val="945154468"/>
                    </a:ext>
                  </a:extLst>
                </a:gridCol>
                <a:gridCol w="2703096">
                  <a:extLst>
                    <a:ext uri="{9D8B030D-6E8A-4147-A177-3AD203B41FA5}">
                      <a16:colId xmlns:a16="http://schemas.microsoft.com/office/drawing/2014/main" val="2414127038"/>
                    </a:ext>
                  </a:extLst>
                </a:gridCol>
              </a:tblGrid>
              <a:tr h="369637">
                <a:tc>
                  <a:txBody>
                    <a:bodyPr/>
                    <a:lstStyle/>
                    <a:p>
                      <a:r>
                        <a:rPr lang="en-US" dirty="0">
                          <a:latin typeface="Lato Black" panose="020F0502020204030203" pitchFamily="34" charset="0"/>
                          <a:ea typeface="Lato Black" panose="020F0502020204030203" pitchFamily="34" charset="0"/>
                          <a:cs typeface="Lato Black" panose="020F0502020204030203" pitchFamily="34" charset="0"/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Black" panose="020F0502020204030203" pitchFamily="34" charset="0"/>
                          <a:ea typeface="Lato Black" panose="020F0502020204030203" pitchFamily="34" charset="0"/>
                          <a:cs typeface="Lato Black" panose="020F0502020204030203" pitchFamily="34" charset="0"/>
                        </a:rPr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Black" panose="020F0502020204030203" pitchFamily="34" charset="0"/>
                          <a:ea typeface="Lato Black" panose="020F0502020204030203" pitchFamily="34" charset="0"/>
                          <a:cs typeface="Lato Black" panose="020F0502020204030203" pitchFamily="34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533691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Divide by zero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6279366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Overflow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8489376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Double Fault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9511690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General Protection Fault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4243298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0xffff8066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Page Fault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2739043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0xffff8080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Stack Fault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6003780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0xffff80a8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Alignment Error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883186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. . 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8384067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0xffff81e8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Timer Signal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1444324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0xffff81fc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Network Device Signal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9984364"/>
                  </a:ext>
                </a:extLst>
              </a:tr>
              <a:tr h="3696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Inconsolata" panose="020B0609030003000000" pitchFamily="49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0xffff8218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ato Semibold" panose="020F0502020204030203" pitchFamily="34" charset="0"/>
                          <a:ea typeface="Lato Semibold" panose="020F0502020204030203" pitchFamily="34" charset="0"/>
                          <a:cs typeface="Lato Semibold" panose="020F0502020204030203" pitchFamily="34" charset="0"/>
                        </a:rPr>
                        <a:t>Audio Device Signal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4122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585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0552A353-1614-4C5F-AC3F-BAE2836BD853}"/>
              </a:ext>
            </a:extLst>
          </p:cNvPr>
          <p:cNvSpPr txBox="1"/>
          <p:nvPr/>
        </p:nvSpPr>
        <p:spPr>
          <a:xfrm>
            <a:off x="4923189" y="3827638"/>
            <a:ext cx="897848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0x0e33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9AA4A5-E8A4-4062-B447-4EB45B67104C}"/>
              </a:ext>
            </a:extLst>
          </p:cNvPr>
          <p:cNvSpPr txBox="1"/>
          <p:nvPr/>
        </p:nvSpPr>
        <p:spPr>
          <a:xfrm>
            <a:off x="4924927" y="3827638"/>
            <a:ext cx="897848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Inconsolata" panose="020B0609030003000000" pitchFamily="49" charset="0"/>
              </a:rPr>
              <a:t>0x0001</a:t>
            </a:r>
          </a:p>
          <a:p>
            <a:r>
              <a:rPr lang="en-US" dirty="0">
                <a:latin typeface="Inconsolata" panose="020B0609030003000000" pitchFamily="49" charset="0"/>
              </a:rPr>
              <a:t>0x0002</a:t>
            </a:r>
          </a:p>
          <a:p>
            <a:r>
              <a:rPr lang="en-US" dirty="0">
                <a:latin typeface="Inconsolata" panose="020B0609030003000000" pitchFamily="49" charset="0"/>
              </a:rPr>
              <a:t>0x1008</a:t>
            </a:r>
          </a:p>
          <a:p>
            <a:r>
              <a:rPr lang="en-US" dirty="0">
                <a:latin typeface="Inconsolata" panose="020B0609030003000000" pitchFamily="49" charset="0"/>
              </a:rPr>
              <a:t>0x0000</a:t>
            </a:r>
          </a:p>
          <a:p>
            <a:r>
              <a:rPr lang="en-US" dirty="0">
                <a:latin typeface="Inconsolata" panose="020B0609030003000000" pitchFamily="49" charset="0"/>
              </a:rPr>
              <a:t>0x0e40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3CD29-D89A-4BAD-A369-AA0777413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Ah! There art thee </a:t>
            </a:r>
            <a:r>
              <a:rPr lang="en-US" dirty="0" err="1"/>
              <a:t>ol</a:t>
            </a:r>
            <a:r>
              <a:rPr lang="en-US" dirty="0"/>
              <a:t>’ interrupt!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ABECD-113F-452F-B58E-E5D435889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FDCD2-7B57-4DE3-9824-49C66B00562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756783"/>
            <a:ext cx="9584514" cy="469830"/>
          </a:xfrm>
        </p:spPr>
        <p:txBody>
          <a:bodyPr/>
          <a:lstStyle/>
          <a:p>
            <a:r>
              <a:rPr lang="en-US" dirty="0"/>
              <a:t>Let’s take a look at interrupt handling…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FD75EA-ECEB-4ED0-88E9-469DB7BD8C6D}"/>
              </a:ext>
            </a:extLst>
          </p:cNvPr>
          <p:cNvSpPr txBox="1">
            <a:spLocks/>
          </p:cNvSpPr>
          <p:nvPr/>
        </p:nvSpPr>
        <p:spPr>
          <a:xfrm>
            <a:off x="133825" y="1615999"/>
            <a:ext cx="4139093" cy="3960991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0x1008 </a:t>
            </a:r>
            <a:r>
              <a:rPr lang="en-US" dirty="0" err="1">
                <a:latin typeface="Inconsolata" panose="020B0609030003000000" pitchFamily="49" charset="0"/>
              </a:rPr>
              <a:t>db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asciz</a:t>
            </a: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"Hello, world!\n"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.text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.global</a:t>
            </a:r>
            <a:r>
              <a:rPr lang="en-US" dirty="0">
                <a:latin typeface="Inconsolata" panose="020B0609030003000000" pitchFamily="49" charset="0"/>
              </a:rPr>
              <a:t> _start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       _start: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      # write(2,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db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, 14)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0x0e33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$1,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1: write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0x0e34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$2,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file 2: stderr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0x0e35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    (</a:t>
            </a:r>
            <a:r>
              <a:rPr lang="en-US" dirty="0" err="1">
                <a:latin typeface="Inconsolata" panose="020B0609030003000000" pitchFamily="49" charset="0"/>
              </a:rPr>
              <a:t>db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addr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of '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db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'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0x0e40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$14,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number of bytes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0x0e44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latin typeface="Inconsolata" panose="020B0609030003000000" pitchFamily="49" charset="0"/>
              </a:rPr>
              <a:t>      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invoke OS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      # exit(0)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0x0e48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    $60,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60: exit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0x0e49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xor</a:t>
            </a:r>
            <a:r>
              <a:rPr lang="en-US" dirty="0">
                <a:latin typeface="Inconsolata" panose="020B0609030003000000" pitchFamily="49" charset="0"/>
              </a:rPr>
              <a:t>    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return code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latin typeface="Inconsolata" panose="020B0609030003000000" pitchFamily="49" charset="0"/>
              </a:rPr>
              <a:t>0x0e50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         # invoke OS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3AC213-6141-4F76-AF33-EB9EF06577BF}"/>
              </a:ext>
            </a:extLst>
          </p:cNvPr>
          <p:cNvSpPr txBox="1"/>
          <p:nvPr/>
        </p:nvSpPr>
        <p:spPr>
          <a:xfrm>
            <a:off x="133824" y="1246667"/>
            <a:ext cx="4263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 – Process 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7E2EF7D-60D9-4272-9DCC-5C1E138801A7}"/>
              </a:ext>
            </a:extLst>
          </p:cNvPr>
          <p:cNvCxnSpPr>
            <a:cxnSpLocks/>
          </p:cNvCxnSpPr>
          <p:nvPr/>
        </p:nvCxnSpPr>
        <p:spPr>
          <a:xfrm>
            <a:off x="4347798" y="1246667"/>
            <a:ext cx="0" cy="42985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224D0D-32FB-43B2-A95D-2AB8713551F1}"/>
              </a:ext>
            </a:extLst>
          </p:cNvPr>
          <p:cNvCxnSpPr>
            <a:cxnSpLocks/>
          </p:cNvCxnSpPr>
          <p:nvPr/>
        </p:nvCxnSpPr>
        <p:spPr>
          <a:xfrm>
            <a:off x="4324936" y="1246667"/>
            <a:ext cx="2692" cy="42985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EEE2E07-CBCE-4C08-8E38-519EC51505BF}"/>
              </a:ext>
            </a:extLst>
          </p:cNvPr>
          <p:cNvSpPr txBox="1">
            <a:spLocks/>
          </p:cNvSpPr>
          <p:nvPr/>
        </p:nvSpPr>
        <p:spPr>
          <a:xfrm>
            <a:off x="6020750" y="1616000"/>
            <a:ext cx="4099505" cy="1137896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         _</a:t>
            </a:r>
            <a:r>
              <a:rPr lang="en-US" dirty="0" err="1">
                <a:latin typeface="Inconsolata" panose="020B0609030003000000" pitchFamily="49" charset="0"/>
              </a:rPr>
              <a:t>timer_handler</a:t>
            </a:r>
            <a:r>
              <a:rPr lang="en-US" dirty="0">
                <a:latin typeface="Inconsolata" panose="020B0609030003000000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  <a:ea typeface="Lato Semibold" panose="020F0502020204030203" pitchFamily="34" charset="0"/>
                <a:cs typeface="Lato Semibold" panose="020F0502020204030203" pitchFamily="34" charset="0"/>
              </a:rPr>
              <a:t>0xffff81e8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call </a:t>
            </a:r>
            <a:r>
              <a:rPr lang="en-US" dirty="0" err="1">
                <a:latin typeface="Inconsolata" panose="020B0609030003000000" pitchFamily="49" charset="0"/>
              </a:rPr>
              <a:t>save_cpu</a:t>
            </a: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  <a:ea typeface="Lato Semibold" panose="020F0502020204030203" pitchFamily="34" charset="0"/>
                <a:cs typeface="Lato Semibold" panose="020F0502020204030203" pitchFamily="34" charset="0"/>
              </a:rPr>
              <a:t>0xffff81ed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call</a:t>
            </a:r>
            <a:r>
              <a:rPr lang="en-US" dirty="0">
                <a:latin typeface="Inconsolata" panose="020B0609030003000000" pitchFamily="49" charset="0"/>
              </a:rPr>
              <a:t> schedule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  <a:ea typeface="Lato Semibold" panose="020F0502020204030203" pitchFamily="34" charset="0"/>
                <a:cs typeface="Lato Semibold" panose="020F0502020204030203" pitchFamily="34" charset="0"/>
              </a:rPr>
              <a:t>0xffff81ee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call </a:t>
            </a:r>
            <a:r>
              <a:rPr lang="en-US" dirty="0" err="1">
                <a:latin typeface="Inconsolata" panose="020B0609030003000000" pitchFamily="49" charset="0"/>
              </a:rPr>
              <a:t>restore_cpu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  <a:ea typeface="Lato Semibold" panose="020F0502020204030203" pitchFamily="34" charset="0"/>
                <a:cs typeface="Lato Semibold" panose="020F0502020204030203" pitchFamily="34" charset="0"/>
              </a:rPr>
              <a:t>0xffff81f3</a:t>
            </a:r>
            <a:r>
              <a:rPr lang="en-US" dirty="0">
                <a:latin typeface="Inconsolata" panose="020B0609030003000000" pitchFamily="49" charset="0"/>
              </a:rPr>
              <a:t>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iret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8BFE0C-0E9E-4F20-BB53-065E2A1EF767}"/>
              </a:ext>
            </a:extLst>
          </p:cNvPr>
          <p:cNvSpPr txBox="1"/>
          <p:nvPr/>
        </p:nvSpPr>
        <p:spPr>
          <a:xfrm>
            <a:off x="5988665" y="1246667"/>
            <a:ext cx="4154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 – Kernel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004687-5A76-4C5A-B796-9A725A1772BB}"/>
              </a:ext>
            </a:extLst>
          </p:cNvPr>
          <p:cNvCxnSpPr/>
          <p:nvPr/>
        </p:nvCxnSpPr>
        <p:spPr>
          <a:xfrm>
            <a:off x="282962" y="4066674"/>
            <a:ext cx="393552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34E21E9-857F-466C-B021-31AEBFE3971B}"/>
              </a:ext>
            </a:extLst>
          </p:cNvPr>
          <p:cNvCxnSpPr>
            <a:cxnSpLocks/>
          </p:cNvCxnSpPr>
          <p:nvPr/>
        </p:nvCxnSpPr>
        <p:spPr>
          <a:xfrm flipV="1">
            <a:off x="45593" y="3552358"/>
            <a:ext cx="149138" cy="89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578D437-68B8-45F6-97B0-4C2645FAB302}"/>
              </a:ext>
            </a:extLst>
          </p:cNvPr>
          <p:cNvSpPr txBox="1"/>
          <p:nvPr/>
        </p:nvSpPr>
        <p:spPr>
          <a:xfrm>
            <a:off x="4397125" y="1466843"/>
            <a:ext cx="6409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%rip</a:t>
            </a: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……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7B99A3-F76E-42AF-B0A8-D0606F8DF5E6}"/>
              </a:ext>
            </a:extLst>
          </p:cNvPr>
          <p:cNvSpPr txBox="1"/>
          <p:nvPr/>
        </p:nvSpPr>
        <p:spPr>
          <a:xfrm>
            <a:off x="4337226" y="1211536"/>
            <a:ext cx="144251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Context (A)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75957-58A3-4AA5-803F-7ED74F9B99ED}"/>
              </a:ext>
            </a:extLst>
          </p:cNvPr>
          <p:cNvSpPr txBox="1"/>
          <p:nvPr/>
        </p:nvSpPr>
        <p:spPr>
          <a:xfrm>
            <a:off x="4337226" y="3551672"/>
            <a:ext cx="144251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6D8219-967F-4058-AB17-A139A57F351F}"/>
              </a:ext>
            </a:extLst>
          </p:cNvPr>
          <p:cNvSpPr txBox="1"/>
          <p:nvPr/>
        </p:nvSpPr>
        <p:spPr>
          <a:xfrm>
            <a:off x="4397125" y="3806979"/>
            <a:ext cx="6409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rsi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%rip</a:t>
            </a:r>
          </a:p>
          <a:p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……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3868F8-4E37-4529-B8E8-1D5ADAA2F542}"/>
              </a:ext>
            </a:extLst>
          </p:cNvPr>
          <p:cNvCxnSpPr>
            <a:cxnSpLocks/>
          </p:cNvCxnSpPr>
          <p:nvPr/>
        </p:nvCxnSpPr>
        <p:spPr>
          <a:xfrm flipV="1">
            <a:off x="5905365" y="1963643"/>
            <a:ext cx="149138" cy="89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19ABB91-1A14-4098-A6DE-612DB49C7F46}"/>
              </a:ext>
            </a:extLst>
          </p:cNvPr>
          <p:cNvCxnSpPr>
            <a:cxnSpLocks/>
          </p:cNvCxnSpPr>
          <p:nvPr/>
        </p:nvCxnSpPr>
        <p:spPr>
          <a:xfrm>
            <a:off x="5822775" y="1246667"/>
            <a:ext cx="0" cy="42985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18520-B16C-4E88-B6EB-96D6D5052B81}"/>
              </a:ext>
            </a:extLst>
          </p:cNvPr>
          <p:cNvCxnSpPr>
            <a:cxnSpLocks/>
          </p:cNvCxnSpPr>
          <p:nvPr/>
        </p:nvCxnSpPr>
        <p:spPr>
          <a:xfrm>
            <a:off x="5799913" y="1246667"/>
            <a:ext cx="2692" cy="42985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FE1A892-673D-41B3-98B8-67EA9790563B}"/>
              </a:ext>
            </a:extLst>
          </p:cNvPr>
          <p:cNvSpPr txBox="1">
            <a:spLocks/>
          </p:cNvSpPr>
          <p:nvPr/>
        </p:nvSpPr>
        <p:spPr>
          <a:xfrm>
            <a:off x="5979934" y="2709667"/>
            <a:ext cx="4015612" cy="28167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 interrupt is the likely cause of our prior interruption.</a:t>
            </a:r>
          </a:p>
          <a:p>
            <a:endParaRPr lang="en-US" dirty="0"/>
          </a:p>
          <a:p>
            <a:r>
              <a:rPr lang="en-US" dirty="0"/>
              <a:t>The interrupt handler is the code that handles context switching and scheduling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214A211-2794-4D28-98F0-965034675FDA}"/>
              </a:ext>
            </a:extLst>
          </p:cNvPr>
          <p:cNvSpPr txBox="1"/>
          <p:nvPr/>
        </p:nvSpPr>
        <p:spPr>
          <a:xfrm>
            <a:off x="132366" y="1246667"/>
            <a:ext cx="41547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x86-64</a:t>
            </a:r>
            <a:r>
              <a:rPr lang="en-US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(gas / AT&amp;T syntax) – Process B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A6BB43E-2F07-4BD6-AFD3-48147B614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960181" y="3755372"/>
            <a:ext cx="290717" cy="304239"/>
          </a:xfrm>
          <a:prstGeom prst="rect">
            <a:avLst/>
          </a:prstGeom>
        </p:spPr>
      </p:pic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283CDBA7-DDE2-40EB-A89C-6496D3FB8E4D}"/>
              </a:ext>
            </a:extLst>
          </p:cNvPr>
          <p:cNvSpPr txBox="1">
            <a:spLocks/>
          </p:cNvSpPr>
          <p:nvPr/>
        </p:nvSpPr>
        <p:spPr>
          <a:xfrm>
            <a:off x="164451" y="1615999"/>
            <a:ext cx="4099505" cy="3910447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0x1008   </a:t>
            </a:r>
            <a:r>
              <a:rPr lang="en-US" dirty="0" err="1">
                <a:latin typeface="Inconsolata" panose="020B0609030003000000" pitchFamily="49" charset="0"/>
              </a:rPr>
              <a:t>arr</a:t>
            </a:r>
            <a:r>
              <a:rPr lang="en-US" dirty="0">
                <a:latin typeface="Inconsolata" panose="020B0609030003000000" pitchFamily="49" charset="0"/>
              </a:rPr>
              <a:t>: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.int</a:t>
            </a:r>
            <a:r>
              <a:rPr lang="en-US" dirty="0">
                <a:latin typeface="Inconsolata" panose="020B0609030003000000" pitchFamily="49" charset="0"/>
              </a:rPr>
              <a:t> 1, -2, 6, -1, 11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.global </a:t>
            </a:r>
            <a:r>
              <a:rPr lang="en-US" dirty="0">
                <a:latin typeface="Inconsolata" panose="020B0609030003000000" pitchFamily="49" charset="0"/>
              </a:rPr>
              <a:t>_start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.text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       _start: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0x0e33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(</a:t>
            </a:r>
            <a:r>
              <a:rPr lang="en-US" dirty="0" err="1">
                <a:latin typeface="Inconsolata" panose="020B0609030003000000" pitchFamily="49" charset="0"/>
              </a:rPr>
              <a:t>arr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0x0e38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$3,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0x0e39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lea</a:t>
            </a:r>
            <a:r>
              <a:rPr lang="en-US" dirty="0">
                <a:latin typeface="Inconsolata" panose="020B0609030003000000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rbx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r>
              <a:rPr lang="en-US" dirty="0">
                <a:latin typeface="Inconsolata" panose="020B0609030003000000" pitchFamily="49" charset="0"/>
              </a:rPr>
              <a:t>, 4),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0x0e44 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movl</a:t>
            </a:r>
            <a:r>
              <a:rPr lang="en-US" dirty="0">
                <a:latin typeface="Inconsolata" panose="020B0609030003000000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),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eax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0x0e46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latin typeface="Inconsolata" panose="020B0609030003000000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rdi</a:t>
            </a: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rgbClr val="7030A0"/>
              </a:solidFill>
              <a:latin typeface="Inconsolata" panose="020B0609030003000000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0x0e47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mov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</a:t>
            </a:r>
            <a:r>
              <a:rPr lang="en-US" dirty="0">
                <a:latin typeface="Inconsolata" panose="020B0609030003000000" pitchFamily="49" charset="0"/>
              </a:rPr>
              <a:t>    $60,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Inconsolata" panose="020B0609030003000000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 60: exit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Inconsolata" panose="020B0609030003000000" pitchFamily="49" charset="0"/>
              </a:rPr>
              <a:t>0x0e48 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Inconsolata" panose="020B0609030003000000" pitchFamily="49" charset="0"/>
              </a:rPr>
              <a:t>syscall</a:t>
            </a: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         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# invoke OS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7F258AD-321F-455A-A4DC-FE7C596322AD}"/>
              </a:ext>
            </a:extLst>
          </p:cNvPr>
          <p:cNvCxnSpPr>
            <a:cxnSpLocks/>
          </p:cNvCxnSpPr>
          <p:nvPr/>
        </p:nvCxnSpPr>
        <p:spPr>
          <a:xfrm flipV="1">
            <a:off x="40244" y="3153122"/>
            <a:ext cx="149138" cy="89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65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22222E-6 L 5E-6 0.08945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11111E-6 L 3.75E-6 -0.41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0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44444E-6 L 0.0011 0.06973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" y="3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39" grpId="2" animBg="1"/>
      <p:bldP spid="26" grpId="0" animBg="1"/>
      <p:bldP spid="26" grpId="1" animBg="1"/>
      <p:bldP spid="5" grpId="0"/>
      <p:bldP spid="5" grpId="1"/>
      <p:bldP spid="6" grpId="0"/>
      <p:bldP spid="6" grpId="1"/>
      <p:bldP spid="11" grpId="0"/>
      <p:bldP spid="12" grpId="0"/>
      <p:bldP spid="19" grpId="0"/>
      <p:bldP spid="24" grpId="0"/>
      <p:bldP spid="27" grpId="0"/>
      <p:bldP spid="25" grpId="0"/>
      <p:bldP spid="31" grpId="0" animBg="1"/>
      <p:bldP spid="3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C6CC-A0DB-4DAD-BDB2-BEDF8CE16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88F9F8-E5E3-4C8E-9693-5F07D6C70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095F9-FF8D-4FE6-A387-2469863B9487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Interrupts can be categorized in several ways:</a:t>
            </a:r>
          </a:p>
          <a:p>
            <a:pPr lvl="1"/>
            <a:r>
              <a:rPr lang="en-US" dirty="0"/>
              <a:t>They can occur outside of our program: 		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hardware exceptions</a:t>
            </a:r>
          </a:p>
          <a:p>
            <a:pPr lvl="1"/>
            <a:r>
              <a:rPr lang="en-US" dirty="0"/>
              <a:t>They can occur on an instruction in our program: 	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software trap</a:t>
            </a:r>
          </a:p>
          <a:p>
            <a:pPr lvl="1"/>
            <a:r>
              <a:rPr lang="en-US" dirty="0"/>
              <a:t>They can occur at any time: 				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asynchronous interrupts</a:t>
            </a:r>
          </a:p>
          <a:p>
            <a:pPr lvl="1"/>
            <a:r>
              <a:rPr lang="en-US" dirty="0"/>
              <a:t>They can occur at specific times: 			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synchronous interrupts</a:t>
            </a:r>
          </a:p>
          <a:p>
            <a:endParaRPr lang="en-US" dirty="0"/>
          </a:p>
          <a:p>
            <a:r>
              <a:rPr lang="en-US" dirty="0"/>
              <a:t>Interrupts are what allow operating systems to function!</a:t>
            </a:r>
          </a:p>
          <a:p>
            <a:pPr lvl="1"/>
            <a:r>
              <a:rPr lang="en-US" dirty="0"/>
              <a:t>When you press a key on your keyboard.</a:t>
            </a:r>
          </a:p>
          <a:p>
            <a:pPr lvl="1"/>
            <a:r>
              <a:rPr lang="en-US" dirty="0"/>
              <a:t>When you receive a packet on the network.</a:t>
            </a:r>
          </a:p>
          <a:p>
            <a:pPr lvl="1"/>
            <a:r>
              <a:rPr lang="en-US" dirty="0"/>
              <a:t>When your sound card wants the next second of audio.</a:t>
            </a:r>
          </a:p>
          <a:p>
            <a:pPr lvl="1"/>
            <a:r>
              <a:rPr lang="en-US" dirty="0"/>
              <a:t>When you divide by zero…</a:t>
            </a:r>
          </a:p>
          <a:p>
            <a:pPr lvl="2"/>
            <a:r>
              <a:rPr lang="en-US" dirty="0"/>
              <a:t>To then mercilessly murder your process.</a:t>
            </a:r>
          </a:p>
        </p:txBody>
      </p:sp>
    </p:spTree>
    <p:extLst>
      <p:ext uri="{BB962C8B-B14F-4D97-AF65-F5344CB8AC3E}">
        <p14:creationId xmlns:p14="http://schemas.microsoft.com/office/powerpoint/2010/main" val="286083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DBCBD-0A0A-40E7-9CA9-D8B474F24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Lie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5651B-096E-45A7-883F-99970E324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794942-552E-452A-8EE8-AFDDE3B30E5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869076"/>
            <a:ext cx="4882596" cy="4330323"/>
          </a:xfrm>
        </p:spPr>
        <p:txBody>
          <a:bodyPr/>
          <a:lstStyle/>
          <a:p>
            <a:r>
              <a:rPr lang="en-US" dirty="0"/>
              <a:t>Programs are told that they are the only things running…</a:t>
            </a:r>
          </a:p>
          <a:p>
            <a:endParaRPr lang="en-US" dirty="0"/>
          </a:p>
          <a:p>
            <a:r>
              <a:rPr lang="en-US" dirty="0"/>
              <a:t>The only things in memory…</a:t>
            </a:r>
          </a:p>
          <a:p>
            <a:endParaRPr lang="en-US" dirty="0"/>
          </a:p>
          <a:p>
            <a:r>
              <a:rPr lang="en-US" dirty="0"/>
              <a:t>We know that this is not true!</a:t>
            </a:r>
          </a:p>
          <a:p>
            <a:endParaRPr lang="en-US" dirty="0"/>
          </a:p>
          <a:p>
            <a:r>
              <a:rPr lang="en-US" dirty="0"/>
              <a:t>Operating Systems are big liars crafting illusions.</a:t>
            </a:r>
          </a:p>
          <a:p>
            <a:endParaRPr lang="en-US" dirty="0"/>
          </a:p>
        </p:txBody>
      </p:sp>
      <p:pic>
        <p:nvPicPr>
          <p:cNvPr id="2050" name="Picture 2" descr="5">
            <a:extLst>
              <a:ext uri="{FF2B5EF4-FFF2-40B4-BE49-F238E27FC236}">
                <a16:creationId xmlns:a16="http://schemas.microsoft.com/office/drawing/2014/main" id="{27B7D2FA-D3F4-4C6C-A406-4CBFE53C3B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286" y="754036"/>
            <a:ext cx="228600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black, man, white, standing&#10;&#10;Description automatically generated">
            <a:extLst>
              <a:ext uri="{FF2B5EF4-FFF2-40B4-BE49-F238E27FC236}">
                <a16:creationId xmlns:a16="http://schemas.microsoft.com/office/drawing/2014/main" id="{1DCCA4DE-A33A-4AD4-8095-9E3C569DF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733">
            <a:off x="6183601" y="2543813"/>
            <a:ext cx="3063784" cy="2909227"/>
          </a:xfrm>
          <a:prstGeom prst="rect">
            <a:avLst/>
          </a:prstGeom>
        </p:spPr>
      </p:pic>
      <p:pic>
        <p:nvPicPr>
          <p:cNvPr id="9" name="Picture 8" descr="A picture containing nature, fire, sunset&#10;&#10;Description automatically generated">
            <a:extLst>
              <a:ext uri="{FF2B5EF4-FFF2-40B4-BE49-F238E27FC236}">
                <a16:creationId xmlns:a16="http://schemas.microsoft.com/office/drawing/2014/main" id="{EA26B30D-AC06-4B28-A60B-D95E8E7C17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938" y="-681846"/>
            <a:ext cx="2286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3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5637F-88BD-4C96-927B-A26BA221B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Truth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9CD46D-4F72-49AF-9254-5046E8CFF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87FE1-5ADC-4F64-96DE-1252081830D9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In reality, many programs can be running at the same time.</a:t>
            </a:r>
          </a:p>
          <a:p>
            <a:endParaRPr lang="en-US" dirty="0"/>
          </a:p>
          <a:p>
            <a:r>
              <a:rPr lang="en-US" dirty="0"/>
              <a:t>Each program, when running, is typically called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process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multitasking</a:t>
            </a:r>
            <a:r>
              <a:rPr lang="en-US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</a:t>
            </a:r>
            <a:r>
              <a:rPr lang="en-US" dirty="0"/>
              <a:t>OS is (a rather common) one that supports concurrent processes.</a:t>
            </a:r>
          </a:p>
          <a:p>
            <a:pPr lvl="1"/>
            <a:endParaRPr lang="en-US" dirty="0"/>
          </a:p>
          <a:p>
            <a:r>
              <a:rPr lang="en-US" dirty="0"/>
              <a:t>The OS must handle switching from one process to another.</a:t>
            </a:r>
          </a:p>
          <a:p>
            <a:pPr lvl="1"/>
            <a:r>
              <a:rPr lang="en-US" dirty="0"/>
              <a:t>Which processes get to run?</a:t>
            </a:r>
          </a:p>
          <a:p>
            <a:pPr lvl="1"/>
            <a:r>
              <a:rPr lang="en-US" dirty="0"/>
              <a:t>What if you have more processes than CPUs?</a:t>
            </a:r>
          </a:p>
          <a:p>
            <a:pPr lvl="1"/>
            <a:r>
              <a:rPr lang="en-US" dirty="0"/>
              <a:t>When do you switch from one to another?</a:t>
            </a:r>
          </a:p>
          <a:p>
            <a:pPr lvl="1"/>
            <a:r>
              <a:rPr lang="en-US" dirty="0"/>
              <a:t>What if one is more urgent??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39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B7F6C-7F2C-4092-889E-6CB5BC327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My process is one of method…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0A349B-5C5F-4563-9A29-1AABC8C24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EE771D-0CC3-44E0-A62C-156E5B188393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process </a:t>
            </a:r>
            <a:r>
              <a:rPr lang="en-US" dirty="0"/>
              <a:t>is an abstraction representing a </a:t>
            </a:r>
            <a:r>
              <a:rPr lang="en-US" i="1" dirty="0"/>
              <a:t>single instance </a:t>
            </a:r>
            <a:r>
              <a:rPr lang="en-US" dirty="0"/>
              <a:t>of a program.</a:t>
            </a:r>
          </a:p>
          <a:p>
            <a:pPr lvl="1"/>
            <a:r>
              <a:rPr lang="en-US" dirty="0"/>
              <a:t>An executable represents the initial state of a program and thus the process.</a:t>
            </a:r>
          </a:p>
          <a:p>
            <a:pPr lvl="1"/>
            <a:r>
              <a:rPr lang="en-US" dirty="0"/>
              <a:t>A program can be instantiated multiple times, if needed.</a:t>
            </a:r>
          </a:p>
          <a:p>
            <a:pPr lvl="1"/>
            <a:r>
              <a:rPr lang="en-US" dirty="0"/>
              <a:t>Each one would be a separate process… of the same program.</a:t>
            </a:r>
          </a:p>
          <a:p>
            <a:pPr lvl="1"/>
            <a:r>
              <a:rPr lang="en-US" dirty="0"/>
              <a:t>Note: A </a:t>
            </a:r>
            <a:r>
              <a:rPr lang="en-US" i="1" dirty="0"/>
              <a:t>processor</a:t>
            </a:r>
            <a:r>
              <a:rPr lang="en-US" dirty="0"/>
              <a:t> is the hardware unit that executes a process. (makes sense!!)</a:t>
            </a:r>
            <a:endParaRPr lang="en-US" i="1" dirty="0"/>
          </a:p>
          <a:p>
            <a:pPr lvl="1"/>
            <a:endParaRPr lang="en-US" dirty="0"/>
          </a:p>
          <a:p>
            <a:r>
              <a:rPr lang="en-US" dirty="0"/>
              <a:t>The Operating System defines what a process and its abstraction is.</a:t>
            </a:r>
          </a:p>
          <a:p>
            <a:pPr lvl="1"/>
            <a:r>
              <a:rPr lang="en-US" dirty="0"/>
              <a:t>There is an OS representation and metadata associated with a process.</a:t>
            </a:r>
          </a:p>
          <a:p>
            <a:pPr lvl="1"/>
            <a:r>
              <a:rPr lang="en-US" dirty="0"/>
              <a:t>The OS maintains two key </a:t>
            </a:r>
            <a:r>
              <a:rPr lang="en-US" u="sng" dirty="0"/>
              <a:t>lies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The control flow (exclusive use of CPU): as defined by the code (this lecture)</a:t>
            </a:r>
          </a:p>
          <a:p>
            <a:pPr lvl="2"/>
            <a:r>
              <a:rPr lang="en-US" dirty="0"/>
              <a:t>The memory layout (exclusive use of memory): defined by executable/code (next lecture)</a:t>
            </a:r>
          </a:p>
          <a:p>
            <a:pPr lvl="2"/>
            <a:endParaRPr lang="en-US" dirty="0"/>
          </a:p>
          <a:p>
            <a:r>
              <a:rPr lang="en-US" dirty="0"/>
              <a:t>We are focusing on the control flow, here.</a:t>
            </a:r>
          </a:p>
          <a:p>
            <a:pPr lvl="1"/>
            <a:r>
              <a:rPr lang="en-US" dirty="0"/>
              <a:t>How do we determine when a program runs? When does the lie… break down?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403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99A8DA0-FDA7-4982-B397-FE0677F5B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Scheduling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EC9E36B-AB3F-4080-A677-4A3030635A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Eeny</a:t>
            </a:r>
            <a:r>
              <a:rPr lang="en-US" dirty="0"/>
              <a:t> </a:t>
            </a:r>
            <a:r>
              <a:rPr lang="en-US" dirty="0" err="1"/>
              <a:t>Meeny</a:t>
            </a:r>
            <a:r>
              <a:rPr lang="en-US" dirty="0"/>
              <a:t> </a:t>
            </a:r>
            <a:r>
              <a:rPr lang="en-US" dirty="0" err="1"/>
              <a:t>Miney</a:t>
            </a:r>
            <a:r>
              <a:rPr lang="en-US" dirty="0"/>
              <a:t> Moe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9ABD6E-CFC3-4D76-A5B1-F828BDC2D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7132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79685-B2DB-4534-A4B0-98C549CD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Reality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896454-C6F6-44C5-8A24-CCFF8AF0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BC0DA-3126-4B5B-AD57-20A9329FAE8B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07025" y="682386"/>
            <a:ext cx="9584514" cy="1103859"/>
          </a:xfrm>
        </p:spPr>
        <p:txBody>
          <a:bodyPr/>
          <a:lstStyle/>
          <a:p>
            <a:r>
              <a:rPr lang="en-US" dirty="0"/>
              <a:t>Let us say that we have a machine with four separate CPUs.</a:t>
            </a:r>
          </a:p>
          <a:p>
            <a:pPr lvl="1"/>
            <a:r>
              <a:rPr lang="en-US" dirty="0"/>
              <a:t>You could run four processes concurrently (at the same time) relatively easily.</a:t>
            </a:r>
          </a:p>
          <a:p>
            <a:pPr lvl="1"/>
            <a:r>
              <a:rPr lang="en-US" dirty="0"/>
              <a:t>What about the fifth?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0AF5743-D715-4B64-A29B-6BE02E44E88B}"/>
              </a:ext>
            </a:extLst>
          </p:cNvPr>
          <p:cNvGrpSpPr/>
          <p:nvPr/>
        </p:nvGrpSpPr>
        <p:grpSpPr>
          <a:xfrm>
            <a:off x="646428" y="4228903"/>
            <a:ext cx="1667436" cy="1202753"/>
            <a:chOff x="548683" y="4268584"/>
            <a:chExt cx="1500692" cy="108247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7742180-03E2-4814-8637-D6064CA26C9E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 dirty="0"/>
            </a:p>
          </p:txBody>
        </p:sp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79BE9369-6C74-416A-95F0-E346F3EDA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58874" y="4268584"/>
              <a:ext cx="1082478" cy="1082478"/>
            </a:xfrm>
            <a:prstGeom prst="rect">
              <a:avLst/>
            </a:prstGeom>
          </p:spPr>
        </p:pic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2BD1A50-8497-43CD-9E88-DE11AEE4702C}"/>
              </a:ext>
            </a:extLst>
          </p:cNvPr>
          <p:cNvCxnSpPr>
            <a:cxnSpLocks/>
          </p:cNvCxnSpPr>
          <p:nvPr/>
        </p:nvCxnSpPr>
        <p:spPr>
          <a:xfrm>
            <a:off x="1481921" y="3809028"/>
            <a:ext cx="0" cy="29660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9787A78-295F-4B09-8858-8817C09C361E}"/>
              </a:ext>
            </a:extLst>
          </p:cNvPr>
          <p:cNvGrpSpPr/>
          <p:nvPr/>
        </p:nvGrpSpPr>
        <p:grpSpPr>
          <a:xfrm>
            <a:off x="3042014" y="4228903"/>
            <a:ext cx="1667436" cy="1202753"/>
            <a:chOff x="548683" y="4268584"/>
            <a:chExt cx="1500692" cy="108247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136BC7C-A9E1-4F07-A48A-82B8845FA042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97AF8FBD-3EA0-41FD-82C7-2B8D7547A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58874" y="4268584"/>
              <a:ext cx="1082478" cy="1082478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9983B9E-B1A8-4837-8EA4-FA6B3B830F47}"/>
              </a:ext>
            </a:extLst>
          </p:cNvPr>
          <p:cNvGrpSpPr/>
          <p:nvPr/>
        </p:nvGrpSpPr>
        <p:grpSpPr>
          <a:xfrm>
            <a:off x="5431446" y="4228903"/>
            <a:ext cx="1667436" cy="1202753"/>
            <a:chOff x="548683" y="4268584"/>
            <a:chExt cx="1500692" cy="108247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597624D-809C-4E35-B4D5-E00BF42C488F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C01F6E84-EEFC-4AAE-954A-C5B5DA65B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58874" y="4268584"/>
              <a:ext cx="1082478" cy="1082478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60482CB-86A6-4E0E-AC8C-2A9943164F51}"/>
              </a:ext>
            </a:extLst>
          </p:cNvPr>
          <p:cNvGrpSpPr/>
          <p:nvPr/>
        </p:nvGrpSpPr>
        <p:grpSpPr>
          <a:xfrm>
            <a:off x="7823572" y="4228903"/>
            <a:ext cx="1667436" cy="1202753"/>
            <a:chOff x="548683" y="4268584"/>
            <a:chExt cx="1500692" cy="108247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69156-45AC-4AF7-B122-A0E933BCC41E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0481176-67FB-4E4F-8CD3-B9C7FE35E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58874" y="4268584"/>
              <a:ext cx="1082478" cy="1082478"/>
            </a:xfrm>
            <a:prstGeom prst="rect">
              <a:avLst/>
            </a:prstGeom>
          </p:spPr>
        </p:pic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D4CA8B1-D5BD-410E-BACE-375FDD2FEF52}"/>
              </a:ext>
            </a:extLst>
          </p:cNvPr>
          <p:cNvCxnSpPr>
            <a:cxnSpLocks/>
          </p:cNvCxnSpPr>
          <p:nvPr/>
        </p:nvCxnSpPr>
        <p:spPr>
          <a:xfrm>
            <a:off x="3869491" y="3809028"/>
            <a:ext cx="0" cy="29660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A18BD3D-2373-45AC-86AE-EA21EC52681D}"/>
              </a:ext>
            </a:extLst>
          </p:cNvPr>
          <p:cNvCxnSpPr>
            <a:cxnSpLocks/>
          </p:cNvCxnSpPr>
          <p:nvPr/>
        </p:nvCxnSpPr>
        <p:spPr>
          <a:xfrm>
            <a:off x="6257059" y="3809028"/>
            <a:ext cx="0" cy="29660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D0F62E7-B2F7-481B-A71B-C58DBE63E517}"/>
              </a:ext>
            </a:extLst>
          </p:cNvPr>
          <p:cNvCxnSpPr>
            <a:cxnSpLocks/>
          </p:cNvCxnSpPr>
          <p:nvPr/>
        </p:nvCxnSpPr>
        <p:spPr>
          <a:xfrm>
            <a:off x="8644624" y="3809028"/>
            <a:ext cx="0" cy="29660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CFD0CCC-EACB-4172-B0B3-4ACF2F31B2F8}"/>
              </a:ext>
            </a:extLst>
          </p:cNvPr>
          <p:cNvSpPr txBox="1"/>
          <p:nvPr/>
        </p:nvSpPr>
        <p:spPr>
          <a:xfrm>
            <a:off x="680848" y="4410159"/>
            <a:ext cx="1598596" cy="810607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58" name="Rectangle 2" descr="Wide upward diagonal">
            <a:extLst>
              <a:ext uri="{FF2B5EF4-FFF2-40B4-BE49-F238E27FC236}">
                <a16:creationId xmlns:a16="http://schemas.microsoft.com/office/drawing/2014/main" id="{53FBDB81-2A9F-4189-8FE0-B40564DC73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1995368"/>
            <a:ext cx="1667436" cy="1609389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79194BF-05B2-415E-826F-1047D802A8B7}"/>
              </a:ext>
            </a:extLst>
          </p:cNvPr>
          <p:cNvSpPr/>
          <p:nvPr/>
        </p:nvSpPr>
        <p:spPr>
          <a:xfrm>
            <a:off x="655530" y="2497710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2650271-8BA5-4534-9CD2-27CFF8129014}"/>
              </a:ext>
            </a:extLst>
          </p:cNvPr>
          <p:cNvSpPr/>
          <p:nvPr/>
        </p:nvSpPr>
        <p:spPr>
          <a:xfrm>
            <a:off x="654448" y="1980123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1" name="Rectangle 6">
            <a:extLst>
              <a:ext uri="{FF2B5EF4-FFF2-40B4-BE49-F238E27FC236}">
                <a16:creationId xmlns:a16="http://schemas.microsoft.com/office/drawing/2014/main" id="{449EFC9D-D8B5-46B2-A8A0-A5FB10EB5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445" y="3235516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2" name="Rectangle 7">
            <a:extLst>
              <a:ext uri="{FF2B5EF4-FFF2-40B4-BE49-F238E27FC236}">
                <a16:creationId xmlns:a16="http://schemas.microsoft.com/office/drawing/2014/main" id="{40FABACE-AB56-4171-B900-FE52775EB6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989" y="2867969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3" name="Text Box 10">
            <a:extLst>
              <a:ext uri="{FF2B5EF4-FFF2-40B4-BE49-F238E27FC236}">
                <a16:creationId xmlns:a16="http://schemas.microsoft.com/office/drawing/2014/main" id="{50601974-1629-485C-AE3F-3B457939DE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44" y="3180651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64" name="Text Box 11">
            <a:extLst>
              <a:ext uri="{FF2B5EF4-FFF2-40B4-BE49-F238E27FC236}">
                <a16:creationId xmlns:a16="http://schemas.microsoft.com/office/drawing/2014/main" id="{74E42C1E-1739-4100-90FB-BC489667A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534" y="2835712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65" name="Text Box 12">
            <a:extLst>
              <a:ext uri="{FF2B5EF4-FFF2-40B4-BE49-F238E27FC236}">
                <a16:creationId xmlns:a16="http://schemas.microsoft.com/office/drawing/2014/main" id="{D317F6FF-C61C-4173-9D35-447273973B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16" y="247735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6" name="Text Box 13">
            <a:extLst>
              <a:ext uri="{FF2B5EF4-FFF2-40B4-BE49-F238E27FC236}">
                <a16:creationId xmlns:a16="http://schemas.microsoft.com/office/drawing/2014/main" id="{951AB250-5FD8-4E56-A77B-08600C9AB0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429" y="1957452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67" name="Rectangle 2" descr="Wide upward diagonal">
            <a:extLst>
              <a:ext uri="{FF2B5EF4-FFF2-40B4-BE49-F238E27FC236}">
                <a16:creationId xmlns:a16="http://schemas.microsoft.com/office/drawing/2014/main" id="{840D07FB-915B-44AF-8423-F3785CBC4E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7906" y="1995368"/>
            <a:ext cx="1667436" cy="1609389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D7D452F-22FB-445B-AA16-25C754323ADF}"/>
              </a:ext>
            </a:extLst>
          </p:cNvPr>
          <p:cNvSpPr/>
          <p:nvPr/>
        </p:nvSpPr>
        <p:spPr>
          <a:xfrm>
            <a:off x="3038991" y="2497710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7043B67-34E5-4C01-B0BA-456818F06BBD}"/>
              </a:ext>
            </a:extLst>
          </p:cNvPr>
          <p:cNvSpPr/>
          <p:nvPr/>
        </p:nvSpPr>
        <p:spPr>
          <a:xfrm>
            <a:off x="3037909" y="1980123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0" name="Rectangle 6">
            <a:extLst>
              <a:ext uri="{FF2B5EF4-FFF2-40B4-BE49-F238E27FC236}">
                <a16:creationId xmlns:a16="http://schemas.microsoft.com/office/drawing/2014/main" id="{76BDBE83-E926-461E-B69E-0A1F7F6B1E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7906" y="3235516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1" name="Rectangle 7">
            <a:extLst>
              <a:ext uri="{FF2B5EF4-FFF2-40B4-BE49-F238E27FC236}">
                <a16:creationId xmlns:a16="http://schemas.microsoft.com/office/drawing/2014/main" id="{50D5BE4A-3822-4BCE-9A96-E2FDD2C509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450" y="2867969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2" name="Text Box 10">
            <a:extLst>
              <a:ext uri="{FF2B5EF4-FFF2-40B4-BE49-F238E27FC236}">
                <a16:creationId xmlns:a16="http://schemas.microsoft.com/office/drawing/2014/main" id="{82B992E8-E86E-49B2-8CFF-06F1E9EF73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3506" y="3180651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73" name="Text Box 11">
            <a:extLst>
              <a:ext uri="{FF2B5EF4-FFF2-40B4-BE49-F238E27FC236}">
                <a16:creationId xmlns:a16="http://schemas.microsoft.com/office/drawing/2014/main" id="{A5110C59-5461-42A5-B498-9C429764F4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8995" y="2835712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74" name="Text Box 12">
            <a:extLst>
              <a:ext uri="{FF2B5EF4-FFF2-40B4-BE49-F238E27FC236}">
                <a16:creationId xmlns:a16="http://schemas.microsoft.com/office/drawing/2014/main" id="{1A559698-C7B0-4E15-89B7-2881B243F4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0977" y="247735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5" name="Text Box 13">
            <a:extLst>
              <a:ext uri="{FF2B5EF4-FFF2-40B4-BE49-F238E27FC236}">
                <a16:creationId xmlns:a16="http://schemas.microsoft.com/office/drawing/2014/main" id="{C7E2DB0A-851F-437A-B4F6-0158F11FC1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9893" y="1957452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76" name="Rectangle 2" descr="Wide upward diagonal">
            <a:extLst>
              <a:ext uri="{FF2B5EF4-FFF2-40B4-BE49-F238E27FC236}">
                <a16:creationId xmlns:a16="http://schemas.microsoft.com/office/drawing/2014/main" id="{0D1C18E4-0D6B-4C1B-AC3B-6CB6BDB94B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8295" y="1995368"/>
            <a:ext cx="1667436" cy="1609389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681F951-BC86-41EA-8D67-C3B694C2EB7F}"/>
              </a:ext>
            </a:extLst>
          </p:cNvPr>
          <p:cNvSpPr/>
          <p:nvPr/>
        </p:nvSpPr>
        <p:spPr>
          <a:xfrm>
            <a:off x="5429380" y="2497710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B445687-65A5-4EE9-AF4D-33901C43F14E}"/>
              </a:ext>
            </a:extLst>
          </p:cNvPr>
          <p:cNvSpPr/>
          <p:nvPr/>
        </p:nvSpPr>
        <p:spPr>
          <a:xfrm>
            <a:off x="5428298" y="1980123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9" name="Rectangle 6">
            <a:extLst>
              <a:ext uri="{FF2B5EF4-FFF2-40B4-BE49-F238E27FC236}">
                <a16:creationId xmlns:a16="http://schemas.microsoft.com/office/drawing/2014/main" id="{B91B26A5-CD2C-44FA-887C-CAF7F190A5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8295" y="3235516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0" name="Rectangle 7">
            <a:extLst>
              <a:ext uri="{FF2B5EF4-FFF2-40B4-BE49-F238E27FC236}">
                <a16:creationId xmlns:a16="http://schemas.microsoft.com/office/drawing/2014/main" id="{4AEC8C58-F7B7-4157-AE73-7B0FE39C9D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8839" y="2867969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1" name="Text Box 10">
            <a:extLst>
              <a:ext uri="{FF2B5EF4-FFF2-40B4-BE49-F238E27FC236}">
                <a16:creationId xmlns:a16="http://schemas.microsoft.com/office/drawing/2014/main" id="{5C18347E-90B3-4EC2-8421-310DD09A0B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3894" y="3180651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82" name="Text Box 11">
            <a:extLst>
              <a:ext uri="{FF2B5EF4-FFF2-40B4-BE49-F238E27FC236}">
                <a16:creationId xmlns:a16="http://schemas.microsoft.com/office/drawing/2014/main" id="{47E29635-92D6-454F-8FE2-783CE73BCC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9384" y="2835712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83" name="Text Box 12">
            <a:extLst>
              <a:ext uri="{FF2B5EF4-FFF2-40B4-BE49-F238E27FC236}">
                <a16:creationId xmlns:a16="http://schemas.microsoft.com/office/drawing/2014/main" id="{E2A65B34-E83E-414E-8D9F-E7D143BAC9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1366" y="247735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4" name="Text Box 13">
            <a:extLst>
              <a:ext uri="{FF2B5EF4-FFF2-40B4-BE49-F238E27FC236}">
                <a16:creationId xmlns:a16="http://schemas.microsoft.com/office/drawing/2014/main" id="{B4903584-F2FB-4F93-9E8E-EBE3A82924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0279" y="1957452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sp>
        <p:nvSpPr>
          <p:cNvPr id="85" name="Rectangle 2" descr="Wide upward diagonal">
            <a:extLst>
              <a:ext uri="{FF2B5EF4-FFF2-40B4-BE49-F238E27FC236}">
                <a16:creationId xmlns:a16="http://schemas.microsoft.com/office/drawing/2014/main" id="{FF299F63-2658-4EA2-9F8C-289517C99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0906" y="1980123"/>
            <a:ext cx="1667436" cy="1624634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D2B780F-9AED-4880-93F2-7691F164AF77}"/>
              </a:ext>
            </a:extLst>
          </p:cNvPr>
          <p:cNvSpPr/>
          <p:nvPr/>
        </p:nvSpPr>
        <p:spPr>
          <a:xfrm>
            <a:off x="7811991" y="2497710"/>
            <a:ext cx="1667436" cy="382042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D894246-B06C-4503-AF43-B2C7F9990327}"/>
              </a:ext>
            </a:extLst>
          </p:cNvPr>
          <p:cNvSpPr/>
          <p:nvPr/>
        </p:nvSpPr>
        <p:spPr>
          <a:xfrm>
            <a:off x="7810909" y="1980123"/>
            <a:ext cx="1659419" cy="38770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8" name="Rectangle 6">
            <a:extLst>
              <a:ext uri="{FF2B5EF4-FFF2-40B4-BE49-F238E27FC236}">
                <a16:creationId xmlns:a16="http://schemas.microsoft.com/office/drawing/2014/main" id="{C185B845-9F36-420B-B9AB-27020D2579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0906" y="3235516"/>
            <a:ext cx="1667436" cy="36924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9" name="Rectangle 7">
            <a:extLst>
              <a:ext uri="{FF2B5EF4-FFF2-40B4-BE49-F238E27FC236}">
                <a16:creationId xmlns:a16="http://schemas.microsoft.com/office/drawing/2014/main" id="{0637BA76-1CBA-4F92-BB01-9FBAFC502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1450" y="2867969"/>
            <a:ext cx="1667436" cy="369242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0" name="Text Box 10">
            <a:extLst>
              <a:ext uri="{FF2B5EF4-FFF2-40B4-BE49-F238E27FC236}">
                <a16:creationId xmlns:a16="http://schemas.microsoft.com/office/drawing/2014/main" id="{0CAFACCC-E887-4B82-85AE-5087C87F44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6506" y="3180651"/>
            <a:ext cx="165942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91" name="Text Box 11">
            <a:extLst>
              <a:ext uri="{FF2B5EF4-FFF2-40B4-BE49-F238E27FC236}">
                <a16:creationId xmlns:a16="http://schemas.microsoft.com/office/drawing/2014/main" id="{9F9CC499-B861-454D-B037-D41B99112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1995" y="2835712"/>
            <a:ext cx="1667434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92" name="Text Box 12">
            <a:extLst>
              <a:ext uri="{FF2B5EF4-FFF2-40B4-BE49-F238E27FC236}">
                <a16:creationId xmlns:a16="http://schemas.microsoft.com/office/drawing/2014/main" id="{962FFFE0-9B2E-48F2-AB93-4105241F7A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3977" y="2477355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3" name="Text Box 13">
            <a:extLst>
              <a:ext uri="{FF2B5EF4-FFF2-40B4-BE49-F238E27FC236}">
                <a16:creationId xmlns:a16="http://schemas.microsoft.com/office/drawing/2014/main" id="{60F0106F-733B-4FA3-87EA-9762C5555F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2893" y="1957452"/>
            <a:ext cx="1675450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000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</p:spTree>
    <p:extLst>
      <p:ext uri="{BB962C8B-B14F-4D97-AF65-F5344CB8AC3E}">
        <p14:creationId xmlns:p14="http://schemas.microsoft.com/office/powerpoint/2010/main" val="185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/>
      <p:bldP spid="64" grpId="0"/>
      <p:bldP spid="65" grpId="0"/>
      <p:bldP spid="66" grpId="0"/>
      <p:bldP spid="67" grpId="0" animBg="1"/>
      <p:bldP spid="68" grpId="0" animBg="1"/>
      <p:bldP spid="69" grpId="0" animBg="1"/>
      <p:bldP spid="70" grpId="0" animBg="1"/>
      <p:bldP spid="71" grpId="0" animBg="1"/>
      <p:bldP spid="72" grpId="0"/>
      <p:bldP spid="73" grpId="0"/>
      <p:bldP spid="74" grpId="0"/>
      <p:bldP spid="75" grpId="0"/>
      <p:bldP spid="76" grpId="0" animBg="1"/>
      <p:bldP spid="77" grpId="0" animBg="1"/>
      <p:bldP spid="78" grpId="0" animBg="1"/>
      <p:bldP spid="79" grpId="0" animBg="1"/>
      <p:bldP spid="80" grpId="0" animBg="1"/>
      <p:bldP spid="81" grpId="0"/>
      <p:bldP spid="82" grpId="0"/>
      <p:bldP spid="83" grpId="0"/>
      <p:bldP spid="84" grpId="0"/>
      <p:bldP spid="85" grpId="0" animBg="1"/>
      <p:bldP spid="86" grpId="0" animBg="1"/>
      <p:bldP spid="87" grpId="0" animBg="1"/>
      <p:bldP spid="88" grpId="0" animBg="1"/>
      <p:bldP spid="89" grpId="0" animBg="1"/>
      <p:bldP spid="90" grpId="0"/>
      <p:bldP spid="91" grpId="0"/>
      <p:bldP spid="92" grpId="0"/>
      <p:bldP spid="9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EE345-FFA5-4A25-B871-256095CBE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Multiplexing the CPU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BF1DEA-4A95-4692-806B-E57720E55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A951F2-2C51-40E7-8C81-FDEDD654DD6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201713" y="869076"/>
            <a:ext cx="7742402" cy="471145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Truth be told, we often have fewer resources than needed.</a:t>
            </a:r>
          </a:p>
          <a:p>
            <a:pPr lvl="1"/>
            <a:r>
              <a:rPr lang="en-US" dirty="0"/>
              <a:t>Sharing a common resource is called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multiplexing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r>
              <a:rPr lang="en-US" dirty="0"/>
              <a:t>Now, consider a machine with a single CPU.</a:t>
            </a:r>
          </a:p>
          <a:p>
            <a:endParaRPr lang="en-US" dirty="0"/>
          </a:p>
          <a:p>
            <a:r>
              <a:rPr lang="en-US" dirty="0"/>
              <a:t>We often want to run something in the foreground.</a:t>
            </a:r>
          </a:p>
          <a:p>
            <a:pPr lvl="1"/>
            <a:r>
              <a:rPr lang="en-US" dirty="0"/>
              <a:t>Word processor, web browser, minesweeper… whatever.</a:t>
            </a:r>
          </a:p>
          <a:p>
            <a:r>
              <a:rPr lang="en-US" dirty="0"/>
              <a:t>We still want some things running the background…</a:t>
            </a:r>
          </a:p>
          <a:p>
            <a:pPr lvl="1"/>
            <a:r>
              <a:rPr lang="en-US" dirty="0"/>
              <a:t>Music player, virus scanner, chat client.</a:t>
            </a:r>
          </a:p>
          <a:p>
            <a:pPr lvl="1"/>
            <a:endParaRPr lang="en-US" dirty="0"/>
          </a:p>
          <a:p>
            <a:r>
              <a:rPr lang="en-US" dirty="0"/>
              <a:t>We need to switch from one process to another at</a:t>
            </a:r>
            <a:br>
              <a:rPr lang="en-US" dirty="0"/>
            </a:br>
            <a:r>
              <a:rPr lang="en-US" dirty="0"/>
              <a:t>particular times.</a:t>
            </a:r>
          </a:p>
          <a:p>
            <a:pPr lvl="1"/>
            <a:r>
              <a:rPr lang="en-US" dirty="0"/>
              <a:t>Yet… we have to keep the illusion that the program is</a:t>
            </a:r>
            <a:br>
              <a:rPr lang="en-US" dirty="0"/>
            </a:br>
            <a:r>
              <a:rPr lang="en-US" dirty="0"/>
              <a:t>uninterrupted…</a:t>
            </a: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BFCE56F-F136-47AA-A685-60D31618389A}"/>
              </a:ext>
            </a:extLst>
          </p:cNvPr>
          <p:cNvGrpSpPr/>
          <p:nvPr/>
        </p:nvGrpSpPr>
        <p:grpSpPr>
          <a:xfrm>
            <a:off x="7953185" y="3976541"/>
            <a:ext cx="1667436" cy="1202753"/>
            <a:chOff x="548683" y="4268584"/>
            <a:chExt cx="1500692" cy="108247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9ED59CA-55BA-4E5D-B17A-2C72F2A7FE2D}"/>
                </a:ext>
              </a:extLst>
            </p:cNvPr>
            <p:cNvSpPr/>
            <p:nvPr/>
          </p:nvSpPr>
          <p:spPr>
            <a:xfrm>
              <a:off x="548683" y="4353934"/>
              <a:ext cx="1500692" cy="894229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600" tIns="50800" rIns="101600" bIns="50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A2FE01F2-5743-4552-B4DE-FAFF4055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38702" y="4268584"/>
              <a:ext cx="1082478" cy="1082478"/>
            </a:xfrm>
            <a:prstGeom prst="rect">
              <a:avLst/>
            </a:prstGeom>
          </p:spPr>
        </p:pic>
      </p:grpSp>
      <p:sp>
        <p:nvSpPr>
          <p:cNvPr id="8" name="Rectangle 2" descr="Wide upward diagonal">
            <a:extLst>
              <a:ext uri="{FF2B5EF4-FFF2-40B4-BE49-F238E27FC236}">
                <a16:creationId xmlns:a16="http://schemas.microsoft.com/office/drawing/2014/main" id="{94FE8605-92AB-4299-9943-192E900A28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1203" y="1292712"/>
            <a:ext cx="1667436" cy="2376436"/>
          </a:xfrm>
          <a:prstGeom prst="rect">
            <a:avLst/>
          </a:prstGeom>
          <a:pattFill prst="wdUpDiag">
            <a:fgClr>
              <a:schemeClr val="bg2"/>
            </a:fgClr>
            <a:bgClr>
              <a:srgbClr val="FFFFFF"/>
            </a:bgClr>
          </a:patt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buClrTx/>
              <a:defRPr/>
            </a:pPr>
            <a:endParaRPr lang="en-US" sz="2000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A8C234-28BD-4F0C-9983-0CC3DC0360D8}"/>
              </a:ext>
            </a:extLst>
          </p:cNvPr>
          <p:cNvSpPr/>
          <p:nvPr/>
        </p:nvSpPr>
        <p:spPr>
          <a:xfrm>
            <a:off x="7961203" y="1996684"/>
            <a:ext cx="1667436" cy="565418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1ABF5D-FD71-4829-BD8D-640A4EA3B4CF}"/>
              </a:ext>
            </a:extLst>
          </p:cNvPr>
          <p:cNvSpPr/>
          <p:nvPr/>
        </p:nvSpPr>
        <p:spPr>
          <a:xfrm>
            <a:off x="7961206" y="1292969"/>
            <a:ext cx="1659419" cy="46817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BA90B20F-0B8B-417A-AE6F-9611A9E4E1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1203" y="3139689"/>
            <a:ext cx="1667436" cy="52946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3D2B4DF0-5305-482F-AE06-5B3F1C21A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1203" y="2568186"/>
            <a:ext cx="1667436" cy="5715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buClrTx/>
              <a:defRPr/>
            </a:pPr>
            <a:endParaRPr lang="en-US" sz="2000">
              <a:solidFill>
                <a:prstClr val="black"/>
              </a:solidFill>
              <a:latin typeface="Calibri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70A89C8F-7413-467E-8ECB-1172EE2B50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61202" y="3126373"/>
            <a:ext cx="1659420" cy="502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667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.text</a:t>
            </a:r>
          </a:p>
        </p:txBody>
      </p:sp>
      <p:sp>
        <p:nvSpPr>
          <p:cNvPr id="14" name="Text Box 11">
            <a:extLst>
              <a:ext uri="{FF2B5EF4-FFF2-40B4-BE49-F238E27FC236}">
                <a16:creationId xmlns:a16="http://schemas.microsoft.com/office/drawing/2014/main" id="{9B9A7B00-D4EA-4A12-B101-780238100B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61205" y="2578769"/>
            <a:ext cx="1667434" cy="502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667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.data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D2F3007C-2699-4185-B663-5109A60002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3187" y="2007268"/>
            <a:ext cx="1675450" cy="502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667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US" sz="2667" dirty="0" err="1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bss</a:t>
            </a:r>
            <a:endParaRPr lang="en-US" sz="2667" dirty="0">
              <a:solidFill>
                <a:prstClr val="black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Text Box 13">
            <a:extLst>
              <a:ext uri="{FF2B5EF4-FFF2-40B4-BE49-F238E27FC236}">
                <a16:creationId xmlns:a16="http://schemas.microsoft.com/office/drawing/2014/main" id="{5A5E6CE8-7EE6-411D-ACA0-00A9DEE14B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3187" y="1270299"/>
            <a:ext cx="1675450" cy="502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buClrTx/>
              <a:defRPr/>
            </a:pPr>
            <a:r>
              <a:rPr lang="en-US" sz="2667" dirty="0">
                <a:solidFill>
                  <a:prstClr val="black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stack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A325FDB-4E99-4B0F-BCC1-8D258A9C85AF}"/>
              </a:ext>
            </a:extLst>
          </p:cNvPr>
          <p:cNvCxnSpPr>
            <a:cxnSpLocks/>
          </p:cNvCxnSpPr>
          <p:nvPr/>
        </p:nvCxnSpPr>
        <p:spPr>
          <a:xfrm>
            <a:off x="8788679" y="3724761"/>
            <a:ext cx="0" cy="29660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C0A1F0F-7B11-462E-986F-06515F005696}"/>
              </a:ext>
            </a:extLst>
          </p:cNvPr>
          <p:cNvSpPr txBox="1"/>
          <p:nvPr/>
        </p:nvSpPr>
        <p:spPr>
          <a:xfrm>
            <a:off x="7983070" y="4161025"/>
            <a:ext cx="1598596" cy="810607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556" u="sng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 State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: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Registers</a:t>
            </a:r>
          </a:p>
          <a:p>
            <a:pPr algn="ctr"/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%FLAGS</a:t>
            </a:r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, </a:t>
            </a:r>
            <a:r>
              <a:rPr lang="en-US" sz="1556" dirty="0">
                <a:solidFill>
                  <a:srgbClr val="7030A0"/>
                </a:solidFill>
                <a:latin typeface="Inconsolata" panose="020B0609030003000000" pitchFamily="49" charset="0"/>
                <a:ea typeface="Lato Black" panose="020F0502020204030203" pitchFamily="34" charset="0"/>
                <a:cs typeface="Lato Black" panose="020F0502020204030203" pitchFamily="34" charset="0"/>
              </a:rPr>
              <a:t>%RIP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A3C4EF-16D6-4A9C-8173-FCD71F817F3A}"/>
              </a:ext>
            </a:extLst>
          </p:cNvPr>
          <p:cNvSpPr txBox="1"/>
          <p:nvPr/>
        </p:nvSpPr>
        <p:spPr>
          <a:xfrm>
            <a:off x="8468664" y="5089101"/>
            <a:ext cx="644497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CPU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1D9C47-AF01-486D-92AD-9FCCC60437A0}"/>
              </a:ext>
            </a:extLst>
          </p:cNvPr>
          <p:cNvSpPr txBox="1"/>
          <p:nvPr/>
        </p:nvSpPr>
        <p:spPr>
          <a:xfrm>
            <a:off x="7953185" y="916273"/>
            <a:ext cx="1667436" cy="33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56" dirty="0">
                <a:solidFill>
                  <a:srgbClr val="7030A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13244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41914</TotalTime>
  <Words>3644</Words>
  <Application>Microsoft Office PowerPoint</Application>
  <PresentationFormat>Custom</PresentationFormat>
  <Paragraphs>720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8" baseType="lpstr">
      <vt:lpstr>Segoe UI</vt:lpstr>
      <vt:lpstr>Lato Hairline</vt:lpstr>
      <vt:lpstr>Arial</vt:lpstr>
      <vt:lpstr>Lato Black</vt:lpstr>
      <vt:lpstr>Lato Semibold</vt:lpstr>
      <vt:lpstr>Lato Light</vt:lpstr>
      <vt:lpstr>Lato Heavy</vt:lpstr>
      <vt:lpstr>Marcellus SC</vt:lpstr>
      <vt:lpstr>Wingdings</vt:lpstr>
      <vt:lpstr>Calibri Light</vt:lpstr>
      <vt:lpstr>Lato</vt:lpstr>
      <vt:lpstr>Calibri</vt:lpstr>
      <vt:lpstr>Inconsolata</vt:lpstr>
      <vt:lpstr>DejaVu Sans</vt:lpstr>
      <vt:lpstr>Office Theme</vt:lpstr>
      <vt:lpstr>How Programs</vt:lpstr>
      <vt:lpstr>Where’s the Lie?</vt:lpstr>
      <vt:lpstr>On the last episode…</vt:lpstr>
      <vt:lpstr>The Lie</vt:lpstr>
      <vt:lpstr>The Truth</vt:lpstr>
      <vt:lpstr>My process is one of method…</vt:lpstr>
      <vt:lpstr>CPU Scheduling</vt:lpstr>
      <vt:lpstr>The Reality</vt:lpstr>
      <vt:lpstr>Multiplexing the CPU</vt:lpstr>
      <vt:lpstr>Naïve Campbell was great in The Craft (1996)</vt:lpstr>
      <vt:lpstr>The cruel passage of time</vt:lpstr>
      <vt:lpstr>The Context Switch</vt:lpstr>
      <vt:lpstr>A deeper dive</vt:lpstr>
      <vt:lpstr>When is a good time to call you?</vt:lpstr>
      <vt:lpstr>Round Robin Scheduling</vt:lpstr>
      <vt:lpstr>Problems with “fairness”</vt:lpstr>
      <vt:lpstr>I have priorities!</vt:lpstr>
      <vt:lpstr>I have priorities!</vt:lpstr>
      <vt:lpstr>I have priorities!</vt:lpstr>
      <vt:lpstr>I have priorities!</vt:lpstr>
      <vt:lpstr>Ideal circumstances: Human perception</vt:lpstr>
      <vt:lpstr>There is no optimal.</vt:lpstr>
      <vt:lpstr>Again, it is not magic.</vt:lpstr>
      <vt:lpstr>Interrupts</vt:lpstr>
      <vt:lpstr>How rude</vt:lpstr>
      <vt:lpstr>Here are some typical UNIX/Linux system calls:</vt:lpstr>
      <vt:lpstr>System calls</vt:lpstr>
      <vt:lpstr>Hello, Hello World</vt:lpstr>
      <vt:lpstr>Tick tock tick tock merrily sings the clock</vt:lpstr>
      <vt:lpstr>Programming interruption</vt:lpstr>
      <vt:lpstr>The Interrupt Table</vt:lpstr>
      <vt:lpstr>Ah! There art thee ol’ interrupt!</vt:lpstr>
      <vt:lpstr>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Wilkinson II, David W</cp:lastModifiedBy>
  <cp:revision>609</cp:revision>
  <dcterms:created xsi:type="dcterms:W3CDTF">2020-01-05T03:35:10Z</dcterms:created>
  <dcterms:modified xsi:type="dcterms:W3CDTF">2020-03-24T19:18:44Z</dcterms:modified>
</cp:coreProperties>
</file>